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11984038" cy="6954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8F8F8"/>
    <a:srgbClr val="FF0000"/>
    <a:srgbClr val="A50021"/>
    <a:srgbClr val="CC3300"/>
    <a:srgbClr val="FF3300"/>
    <a:srgbClr val="FF6600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972" autoAdjust="0"/>
    <p:restoredTop sz="97167" autoAdjust="0"/>
  </p:normalViewPr>
  <p:slideViewPr>
    <p:cSldViewPr snapToGrid="0">
      <p:cViewPr varScale="1">
        <p:scale>
          <a:sx n="16" d="100"/>
          <a:sy n="16" d="100"/>
        </p:scale>
        <p:origin x="-1386" y="-126"/>
      </p:cViewPr>
      <p:guideLst>
        <p:guide orient="horz" pos="3185"/>
        <p:guide pos="5895"/>
        <p:guide pos="13281"/>
        <p:guide pos="21582"/>
        <p:guide pos="22158"/>
        <p:guide pos="27105"/>
        <p:guide pos="5590"/>
        <p:guide pos="1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192713" cy="347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789738" y="0"/>
            <a:ext cx="5192712" cy="347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56088" y="522288"/>
            <a:ext cx="3475037" cy="2606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98563" y="3303588"/>
            <a:ext cx="9586912" cy="3128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5588"/>
            <a:ext cx="5192713" cy="347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89738" y="6605588"/>
            <a:ext cx="5192712" cy="347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700DF5-2238-49CA-96B6-89C5CDB8ED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381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360185-C370-432B-8CD3-5753552AFDE0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6DA5-8024-4E49-9944-AED1EC899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577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73B8-494D-4914-BFDB-2DC3D8FE6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306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CB5EA-28DE-42D5-BA82-0D3D52987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243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727B0-6430-4DAD-A434-709BD5115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120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F4013-0803-4DC9-BE63-BCA5C5545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478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1913"/>
            <a:ext cx="19675475" cy="2172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1913"/>
            <a:ext cx="19675475" cy="2172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9742F-C0D3-4530-B3E8-76218FD95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135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747D0-132F-4A04-B7BB-F13C06A9D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212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FBB2-6F51-4492-86BC-3873AC486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58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F230B-D371-40B7-9D42-45B6B0235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518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99B25-12E0-4B7A-BBF4-031189AF4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804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E45B5-DD8A-49E5-9AE8-4B11A96F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79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8460" tIns="214230" rIns="428460" bIns="2142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1913"/>
            <a:ext cx="39503350" cy="2172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8460" tIns="214230" rIns="428460" bIns="214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3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28460" tIns="214230" rIns="428460" bIns="214230" numCol="1" anchor="t" anchorCtr="0" compatLnSpc="1">
            <a:prstTxWarp prst="textNoShape">
              <a:avLst/>
            </a:prstTxWarp>
          </a:bodyPr>
          <a:lstStyle>
            <a:lvl1pPr>
              <a:defRPr sz="6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3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28460" tIns="214230" rIns="428460" bIns="214230" numCol="1" anchor="t" anchorCtr="0" compatLnSpc="1">
            <a:prstTxWarp prst="textNoShape">
              <a:avLst/>
            </a:prstTxWarp>
          </a:bodyPr>
          <a:lstStyle>
            <a:lvl1pPr algn="ctr">
              <a:defRPr sz="6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3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28460" tIns="214230" rIns="428460" bIns="214230" numCol="1" anchor="t" anchorCtr="0" compatLnSpc="1">
            <a:prstTxWarp prst="textNoShape">
              <a:avLst/>
            </a:prstTxWarp>
          </a:bodyPr>
          <a:lstStyle>
            <a:lvl1pPr algn="r">
              <a:defRPr sz="6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E631C8-C0B8-444A-8911-E7522263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4284663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4284663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4284663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4284663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1606550" indent="-1606550" algn="l" defTabSz="4284663" rtl="0" eaLnBrk="0" fontAlgn="base" hangingPunct="0">
        <a:spcBef>
          <a:spcPct val="20000"/>
        </a:spcBef>
        <a:spcAft>
          <a:spcPct val="0"/>
        </a:spcAft>
        <a:buChar char="•"/>
        <a:defRPr sz="15000">
          <a:solidFill>
            <a:schemeClr val="tx1"/>
          </a:solidFill>
          <a:latin typeface="+mn-lt"/>
          <a:ea typeface="+mn-ea"/>
          <a:cs typeface="+mn-cs"/>
        </a:defRPr>
      </a:lvl1pPr>
      <a:lvl2pPr marL="3481388" indent="-1339850" algn="l" defTabSz="4284663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cs typeface="+mn-cs"/>
        </a:defRPr>
      </a:lvl2pPr>
      <a:lvl3pPr marL="5356225" indent="-1071563" algn="l" defTabSz="4284663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cs typeface="+mn-cs"/>
        </a:defRPr>
      </a:lvl3pPr>
      <a:lvl4pPr marL="7497763" indent="-1071563" algn="l" defTabSz="4284663" rtl="0" eaLnBrk="0" fontAlgn="base" hangingPunct="0">
        <a:spcBef>
          <a:spcPct val="20000"/>
        </a:spcBef>
        <a:spcAft>
          <a:spcPct val="0"/>
        </a:spcAft>
        <a:buChar char="–"/>
        <a:defRPr sz="9400">
          <a:solidFill>
            <a:schemeClr val="tx1"/>
          </a:solidFill>
          <a:latin typeface="+mn-lt"/>
          <a:cs typeface="+mn-cs"/>
        </a:defRPr>
      </a:lvl4pPr>
      <a:lvl5pPr marL="9640888" indent="-1071563" algn="l" defTabSz="4284663" rtl="0" eaLnBrk="0" fontAlgn="base" hangingPunct="0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  <a:cs typeface="+mn-cs"/>
        </a:defRPr>
      </a:lvl5pPr>
      <a:lvl6pPr marL="10098088" indent="-1071563" algn="l" defTabSz="4284663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  <a:cs typeface="+mn-cs"/>
        </a:defRPr>
      </a:lvl6pPr>
      <a:lvl7pPr marL="10555288" indent="-1071563" algn="l" defTabSz="4284663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  <a:cs typeface="+mn-cs"/>
        </a:defRPr>
      </a:lvl7pPr>
      <a:lvl8pPr marL="11012488" indent="-1071563" algn="l" defTabSz="4284663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  <a:cs typeface="+mn-cs"/>
        </a:defRPr>
      </a:lvl8pPr>
      <a:lvl9pPr marL="11469688" indent="-1071563" algn="l" defTabSz="4284663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hyperlink" Target="mailto:susan.speirs@gpschools.or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9"/>
          <p:cNvGrpSpPr>
            <a:grpSpLocks/>
          </p:cNvGrpSpPr>
          <p:nvPr/>
        </p:nvGrpSpPr>
        <p:grpSpPr bwMode="auto">
          <a:xfrm>
            <a:off x="21782088" y="6838950"/>
            <a:ext cx="10145712" cy="7761288"/>
            <a:chOff x="21626018" y="6548777"/>
            <a:chExt cx="10146501" cy="7760100"/>
          </a:xfrm>
        </p:grpSpPr>
        <p:pic>
          <p:nvPicPr>
            <p:cNvPr id="2117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865" t="28354" r="14706" b="27068"/>
            <a:stretch>
              <a:fillRect/>
            </a:stretch>
          </p:blipFill>
          <p:spPr bwMode="auto">
            <a:xfrm>
              <a:off x="21626018" y="6548777"/>
              <a:ext cx="10146501" cy="776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18" name="Straight Connector 82"/>
            <p:cNvCxnSpPr>
              <a:cxnSpLocks noChangeShapeType="1"/>
            </p:cNvCxnSpPr>
            <p:nvPr/>
          </p:nvCxnSpPr>
          <p:spPr bwMode="auto">
            <a:xfrm flipV="1">
              <a:off x="27355800" y="8524875"/>
              <a:ext cx="0" cy="422910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1" name="Group 83"/>
          <p:cNvGrpSpPr>
            <a:grpSpLocks/>
          </p:cNvGrpSpPr>
          <p:nvPr/>
        </p:nvGrpSpPr>
        <p:grpSpPr bwMode="auto">
          <a:xfrm>
            <a:off x="21778913" y="18288000"/>
            <a:ext cx="10150475" cy="7762875"/>
            <a:chOff x="21634112" y="18952274"/>
            <a:chExt cx="10150627" cy="7763256"/>
          </a:xfrm>
        </p:grpSpPr>
        <p:pic>
          <p:nvPicPr>
            <p:cNvPr id="2115" name="Picture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865" t="28355" r="14706" b="27068"/>
            <a:stretch>
              <a:fillRect/>
            </a:stretch>
          </p:blipFill>
          <p:spPr bwMode="auto">
            <a:xfrm>
              <a:off x="21634112" y="18952274"/>
              <a:ext cx="10150627" cy="776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16" name="Straight Connector 85"/>
            <p:cNvCxnSpPr>
              <a:cxnSpLocks noChangeShapeType="1"/>
            </p:cNvCxnSpPr>
            <p:nvPr/>
          </p:nvCxnSpPr>
          <p:spPr bwMode="auto">
            <a:xfrm flipV="1">
              <a:off x="27374850" y="21420226"/>
              <a:ext cx="0" cy="368767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2" name="Rectangle 57"/>
          <p:cNvSpPr>
            <a:spLocks noChangeArrowheads="1"/>
          </p:cNvSpPr>
          <p:nvPr/>
        </p:nvSpPr>
        <p:spPr bwMode="auto">
          <a:xfrm>
            <a:off x="739775" y="655638"/>
            <a:ext cx="42584688" cy="4591467"/>
          </a:xfrm>
          <a:prstGeom prst="rect">
            <a:avLst/>
          </a:prstGeom>
          <a:noFill/>
          <a:ln w="1524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1778" tIns="200891" rIns="401778" bIns="200891">
            <a:spAutoFit/>
          </a:bodyPr>
          <a:lstStyle/>
          <a:p>
            <a:pPr algn="ctr"/>
            <a:r>
              <a:rPr lang="en-US" sz="6600" b="1" u="sng" dirty="0" smtClean="0"/>
              <a:t>(1)Title </a:t>
            </a:r>
            <a:r>
              <a:rPr lang="en-US" sz="6600" b="1" dirty="0" smtClean="0"/>
              <a:t>Physical </a:t>
            </a:r>
            <a:r>
              <a:rPr lang="en-US" sz="6600" b="1" dirty="0"/>
              <a:t>(in)activity leads to </a:t>
            </a:r>
            <a:r>
              <a:rPr lang="en-US" sz="6600" b="1" dirty="0" err="1"/>
              <a:t>neuroplastic</a:t>
            </a:r>
            <a:r>
              <a:rPr lang="en-US" sz="6600" b="1" dirty="0"/>
              <a:t> changes in the</a:t>
            </a:r>
          </a:p>
          <a:p>
            <a:pPr algn="ctr"/>
            <a:r>
              <a:rPr lang="en-US" sz="6600" b="1" dirty="0"/>
              <a:t> </a:t>
            </a:r>
            <a:r>
              <a:rPr lang="en-US" sz="6600" b="1" dirty="0" err="1"/>
              <a:t>rostral</a:t>
            </a:r>
            <a:r>
              <a:rPr lang="en-US" sz="6600" b="1" dirty="0"/>
              <a:t> </a:t>
            </a:r>
            <a:r>
              <a:rPr lang="en-US" sz="6600" b="1" dirty="0" err="1"/>
              <a:t>ventrolateral</a:t>
            </a:r>
            <a:r>
              <a:rPr lang="en-US" sz="6600" b="1" dirty="0"/>
              <a:t> medulla (RVLM)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800" u="sng" dirty="0" smtClean="0"/>
              <a:t>2) Author Line</a:t>
            </a:r>
            <a:r>
              <a:rPr lang="en-US" sz="4800" dirty="0" smtClean="0"/>
              <a:t>     Susan </a:t>
            </a:r>
            <a:r>
              <a:rPr lang="en-US" sz="4800" dirty="0"/>
              <a:t>L Speirs</a:t>
            </a:r>
            <a:r>
              <a:rPr lang="en-US" sz="4800" baseline="30000" dirty="0"/>
              <a:t>1</a:t>
            </a:r>
            <a:r>
              <a:rPr lang="en-US" sz="4800" dirty="0"/>
              <a:t>, </a:t>
            </a:r>
            <a:r>
              <a:rPr lang="en-US" sz="4800" dirty="0" smtClean="0"/>
              <a:t>Blah </a:t>
            </a:r>
            <a:r>
              <a:rPr lang="en-US" sz="4800" dirty="0" err="1" smtClean="0"/>
              <a:t>Blah</a:t>
            </a:r>
            <a:r>
              <a:rPr lang="en-US" sz="4800" dirty="0" smtClean="0"/>
              <a:t>,,,</a:t>
            </a:r>
            <a:endParaRPr lang="en-US" sz="4800" baseline="30000" dirty="0"/>
          </a:p>
          <a:p>
            <a:pPr algn="ctr"/>
            <a:r>
              <a:rPr lang="en-US" sz="3600" i="1" u="sng" dirty="0" smtClean="0"/>
              <a:t>3) Location</a:t>
            </a:r>
            <a:r>
              <a:rPr lang="en-US" sz="3600" i="1" dirty="0" smtClean="0"/>
              <a:t>   Wayne </a:t>
            </a:r>
            <a:r>
              <a:rPr lang="en-US" sz="3600" i="1" dirty="0"/>
              <a:t>State University School of Medicine, Detroit MI</a:t>
            </a:r>
          </a:p>
          <a:p>
            <a:pPr algn="ctr" eaLnBrk="0" hangingPunct="0"/>
            <a:r>
              <a:rPr lang="en-US" sz="3600" i="1" baseline="30000" dirty="0"/>
              <a:t>2</a:t>
            </a:r>
            <a:r>
              <a:rPr lang="en-US" sz="3600" i="1" dirty="0"/>
              <a:t>Centre for Neuroscience</a:t>
            </a:r>
            <a:r>
              <a:rPr lang="en-US" sz="3600" i="1" dirty="0" smtClean="0"/>
              <a:t>, </a:t>
            </a:r>
            <a:endParaRPr lang="en-US" sz="3600" i="1" dirty="0"/>
          </a:p>
        </p:txBody>
      </p:sp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71438" y="22126575"/>
            <a:ext cx="91059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0" rIns="457200"/>
          <a:lstStyle/>
          <a:p>
            <a:pPr algn="ctr" eaLnBrk="0" hangingPunct="0">
              <a:buClr>
                <a:srgbClr val="FCCB40"/>
              </a:buClr>
            </a:pPr>
            <a:r>
              <a:rPr lang="en-US" sz="4800" b="1" dirty="0"/>
              <a:t>Hypothesis</a:t>
            </a:r>
          </a:p>
          <a:p>
            <a:pPr algn="ctr" eaLnBrk="0" hangingPunct="0">
              <a:buClr>
                <a:srgbClr val="FCCB40"/>
              </a:buClr>
            </a:pPr>
            <a:endParaRPr lang="en-US" sz="1000" b="1" dirty="0"/>
          </a:p>
          <a:p>
            <a:pPr algn="ctr" eaLnBrk="0" hangingPunct="0">
              <a:buClr>
                <a:srgbClr val="FCCB40"/>
              </a:buClr>
            </a:pPr>
            <a:r>
              <a:rPr lang="en-US" sz="3200" dirty="0"/>
              <a:t>We hypothesize that </a:t>
            </a:r>
            <a:r>
              <a:rPr lang="en-US" sz="3200" dirty="0" smtClean="0"/>
              <a:t>blah </a:t>
            </a:r>
            <a:r>
              <a:rPr lang="en-US" sz="3200" dirty="0" err="1" smtClean="0"/>
              <a:t>blah</a:t>
            </a:r>
            <a:r>
              <a:rPr lang="en-US" sz="3200" dirty="0" smtClean="0"/>
              <a:t> </a:t>
            </a:r>
            <a:r>
              <a:rPr lang="en-US" sz="3200" dirty="0" err="1" smtClean="0"/>
              <a:t>blah</a:t>
            </a:r>
            <a:r>
              <a:rPr lang="en-US" sz="3200" dirty="0" smtClean="0"/>
              <a:t> </a:t>
            </a:r>
            <a:r>
              <a:rPr lang="en-US" sz="3200" dirty="0"/>
              <a:t>have a greater </a:t>
            </a:r>
            <a:r>
              <a:rPr lang="en-US" sz="3200" dirty="0" smtClean="0"/>
              <a:t>blahh blah </a:t>
            </a:r>
            <a:r>
              <a:rPr lang="en-US" sz="3200" dirty="0" err="1" smtClean="0"/>
              <a:t>blah</a:t>
            </a:r>
            <a:r>
              <a:rPr lang="en-US" sz="3200" dirty="0" smtClean="0"/>
              <a:t> </a:t>
            </a:r>
            <a:r>
              <a:rPr lang="en-US" sz="3200" dirty="0" err="1" smtClean="0"/>
              <a:t>blah</a:t>
            </a:r>
            <a:r>
              <a:rPr lang="en-US" sz="3200" dirty="0" smtClean="0"/>
              <a:t> </a:t>
            </a:r>
            <a:r>
              <a:rPr lang="en-US" sz="3200" dirty="0" err="1" smtClean="0"/>
              <a:t>blah</a:t>
            </a:r>
            <a:r>
              <a:rPr lang="en-US" sz="3200" dirty="0" smtClean="0"/>
              <a:t> </a:t>
            </a:r>
          </a:p>
          <a:p>
            <a:pPr algn="ctr" eaLnBrk="0" hangingPunct="0">
              <a:buClr>
                <a:srgbClr val="FCCB40"/>
              </a:buClr>
            </a:pPr>
            <a:r>
              <a:rPr lang="en-US" sz="3200" dirty="0" smtClean="0"/>
              <a:t>blah </a:t>
            </a:r>
            <a:r>
              <a:rPr lang="en-US" sz="3200" dirty="0" err="1" smtClean="0"/>
              <a:t>blah</a:t>
            </a:r>
            <a:r>
              <a:rPr lang="en-US" sz="3200" dirty="0" smtClean="0"/>
              <a:t> compared </a:t>
            </a:r>
            <a:endParaRPr lang="en-US" sz="3200" dirty="0"/>
          </a:p>
          <a:p>
            <a:pPr algn="ctr" eaLnBrk="0" hangingPunct="0">
              <a:buClr>
                <a:srgbClr val="FCCB40"/>
              </a:buClr>
            </a:pPr>
            <a:r>
              <a:rPr lang="en-US" sz="3200" dirty="0"/>
              <a:t>to </a:t>
            </a:r>
            <a:r>
              <a:rPr lang="en-US" sz="3200" dirty="0" smtClean="0"/>
              <a:t>blahh blah </a:t>
            </a:r>
            <a:r>
              <a:rPr lang="en-US" sz="3200" dirty="0" err="1" smtClean="0"/>
              <a:t>blah</a:t>
            </a:r>
            <a:r>
              <a:rPr lang="en-US" sz="3200" dirty="0" smtClean="0"/>
              <a:t> </a:t>
            </a:r>
            <a:r>
              <a:rPr lang="en-US" sz="3200" dirty="0" err="1" smtClean="0"/>
              <a:t>blah</a:t>
            </a:r>
            <a:r>
              <a:rPr lang="en-US" sz="3200" dirty="0" smtClean="0"/>
              <a:t> </a:t>
            </a:r>
            <a:r>
              <a:rPr lang="en-US" sz="3200" dirty="0" err="1" smtClean="0"/>
              <a:t>blah</a:t>
            </a:r>
            <a:r>
              <a:rPr lang="en-US" sz="3200" dirty="0" smtClean="0"/>
              <a:t> </a:t>
            </a:r>
            <a:r>
              <a:rPr lang="en-US" sz="3200" dirty="0" err="1" smtClean="0"/>
              <a:t>blah</a:t>
            </a:r>
            <a:r>
              <a:rPr lang="en-US" sz="3200" dirty="0" smtClean="0"/>
              <a:t> </a:t>
            </a:r>
            <a:r>
              <a:rPr lang="en-US" sz="3200" dirty="0" err="1" smtClean="0"/>
              <a:t>blah</a:t>
            </a:r>
            <a:r>
              <a:rPr lang="en-US" sz="3200" dirty="0" smtClean="0"/>
              <a:t>. </a:t>
            </a:r>
            <a:endParaRPr lang="en-US" sz="3200" dirty="0"/>
          </a:p>
          <a:p>
            <a:pPr algn="ctr" eaLnBrk="0" hangingPunct="0">
              <a:buClr>
                <a:srgbClr val="FCCB40"/>
              </a:buClr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2239553" y="28855988"/>
            <a:ext cx="44839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/>
              <a:t>Contact Information</a:t>
            </a:r>
            <a:br>
              <a:rPr lang="en-US" sz="3200" b="1" dirty="0"/>
            </a:br>
            <a:r>
              <a:rPr lang="en-US" sz="2400" b="1" dirty="0">
                <a:hlinkClick r:id="rId5"/>
              </a:rPr>
              <a:t>susan.speirs@gpschools.org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800" b="1" dirty="0"/>
          </a:p>
        </p:txBody>
      </p:sp>
      <p:sp>
        <p:nvSpPr>
          <p:cNvPr id="2055" name="Rectangle 34"/>
          <p:cNvSpPr>
            <a:spLocks noChangeAspect="1" noChangeArrowheads="1"/>
          </p:cNvSpPr>
          <p:nvPr/>
        </p:nvSpPr>
        <p:spPr bwMode="auto">
          <a:xfrm>
            <a:off x="32948563" y="12192000"/>
            <a:ext cx="98202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marL="457200" indent="-457200" algn="ctr" defTabSz="498475" eaLnBrk="0" hangingPunct="0"/>
            <a:r>
              <a:rPr lang="en-US" sz="4800" b="1" dirty="0"/>
              <a:t>Conclusions</a:t>
            </a:r>
          </a:p>
          <a:p>
            <a:pPr marL="457200" indent="-457200" algn="ctr" defTabSz="498475" eaLnBrk="0" hangingPunct="0"/>
            <a:endParaRPr lang="en-US" sz="1000" dirty="0"/>
          </a:p>
          <a:p>
            <a:pPr marL="457200" indent="-45720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r>
              <a:rPr lang="en-US" sz="2600" dirty="0"/>
              <a:t>Based on their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, 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/>
              <a:t>changes in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balh</a:t>
            </a:r>
            <a:r>
              <a:rPr lang="en-US" sz="2600" dirty="0" smtClean="0"/>
              <a:t> due 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conditions </a:t>
            </a:r>
            <a:r>
              <a:rPr lang="en-US" sz="2600" dirty="0"/>
              <a:t>appear to be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 </a:t>
            </a:r>
            <a:r>
              <a:rPr lang="en-US" sz="2600" dirty="0" err="1" smtClean="0"/>
              <a:t>blah</a:t>
            </a:r>
            <a:r>
              <a:rPr lang="en-US" sz="2600" dirty="0" smtClean="0"/>
              <a:t>.</a:t>
            </a:r>
            <a:endParaRPr lang="en-US" sz="2400" dirty="0"/>
          </a:p>
          <a:p>
            <a:pPr marL="457200" indent="-457200" algn="just" defTabSz="498475" eaLnBrk="0" hangingPunct="0">
              <a:buClr>
                <a:srgbClr val="F2B800"/>
              </a:buClr>
            </a:pPr>
            <a:endParaRPr lang="en-US" sz="2600" b="1" dirty="0">
              <a:solidFill>
                <a:srgbClr val="FF0000"/>
              </a:solidFill>
            </a:endParaRPr>
          </a:p>
          <a:p>
            <a:pPr marL="457200" indent="-45720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r>
              <a:rPr lang="en-US" sz="2600" dirty="0"/>
              <a:t>The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/>
              <a:t>observed may be due to a change in the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that </a:t>
            </a:r>
            <a:r>
              <a:rPr lang="en-US" sz="2600" dirty="0"/>
              <a:t>occur in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endParaRPr lang="en-US" sz="2600" dirty="0"/>
          </a:p>
          <a:p>
            <a:pPr marL="457200" indent="-45720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endParaRPr lang="en-US" sz="2600" dirty="0"/>
          </a:p>
          <a:p>
            <a:pPr marL="457200" indent="-45720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r>
              <a:rPr lang="en-US" sz="2600" dirty="0"/>
              <a:t>In addition to structural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/>
              <a:t>observed in other studies,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may </a:t>
            </a:r>
            <a:r>
              <a:rPr lang="en-US" sz="2600" dirty="0"/>
              <a:t>contribute to enhanced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/>
              <a:t>and risk of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in people who 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. </a:t>
            </a:r>
            <a:endParaRPr lang="en-US" sz="2600" dirty="0"/>
          </a:p>
          <a:p>
            <a:pPr marL="457200" indent="-45720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endParaRPr lang="en-US" sz="2600" dirty="0"/>
          </a:p>
          <a:p>
            <a:pPr marL="457200" indent="-45720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endParaRPr lang="en-US" sz="2400" dirty="0"/>
          </a:p>
        </p:txBody>
      </p:sp>
      <p:grpSp>
        <p:nvGrpSpPr>
          <p:cNvPr id="2056" name="Group 6"/>
          <p:cNvGrpSpPr>
            <a:grpSpLocks noChangeAspect="1"/>
          </p:cNvGrpSpPr>
          <p:nvPr/>
        </p:nvGrpSpPr>
        <p:grpSpPr bwMode="auto">
          <a:xfrm>
            <a:off x="35969575" y="1363663"/>
            <a:ext cx="6965950" cy="3328987"/>
            <a:chOff x="315045" y="495300"/>
            <a:chExt cx="5218980" cy="2344738"/>
          </a:xfrm>
        </p:grpSpPr>
        <p:pic>
          <p:nvPicPr>
            <p:cNvPr id="2113" name="Picture 7" descr="PhysiologySeal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769" b="3749"/>
            <a:stretch>
              <a:fillRect/>
            </a:stretch>
          </p:blipFill>
          <p:spPr bwMode="auto">
            <a:xfrm>
              <a:off x="315045" y="495300"/>
              <a:ext cx="2394164" cy="233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4" name="Picture 5" descr="Physiology logo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513" y="542960"/>
              <a:ext cx="2864512" cy="2297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7" name="Rectangle 411"/>
          <p:cNvSpPr>
            <a:spLocks noChangeArrowheads="1"/>
          </p:cNvSpPr>
          <p:nvPr/>
        </p:nvSpPr>
        <p:spPr bwMode="auto">
          <a:xfrm>
            <a:off x="-227013" y="17295813"/>
            <a:ext cx="10274301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0" hangingPunct="0"/>
            <a:r>
              <a:rPr lang="en-US" sz="4800" b="1"/>
              <a:t>Rationale</a:t>
            </a:r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200025" y="18145125"/>
            <a:ext cx="941863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0" tIns="0" rIns="457200" bIns="457200"/>
          <a:lstStyle>
            <a:lvl1pPr eaLnBrk="0" hangingPunct="0">
              <a:tabLst>
                <a:tab pos="465138" algn="l"/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65138" algn="l"/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65138" algn="l"/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65138" algn="l"/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65138" algn="l"/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>
                <a:srgbClr val="F2B404"/>
              </a:buClr>
            </a:pPr>
            <a:r>
              <a:rPr lang="en-US" sz="3200" dirty="0"/>
              <a:t>An increase </a:t>
            </a:r>
            <a:r>
              <a:rPr lang="en-US" sz="3200" dirty="0" smtClean="0"/>
              <a:t>in blah </a:t>
            </a:r>
            <a:r>
              <a:rPr lang="en-US" sz="3200" dirty="0" err="1" smtClean="0"/>
              <a:t>blah</a:t>
            </a:r>
            <a:r>
              <a:rPr lang="en-US" sz="3200" dirty="0" smtClean="0"/>
              <a:t> may </a:t>
            </a:r>
            <a:r>
              <a:rPr lang="en-US" sz="3200" dirty="0"/>
              <a:t>provide a </a:t>
            </a:r>
            <a:r>
              <a:rPr lang="en-US" sz="3200" dirty="0" smtClean="0"/>
              <a:t>blahh blah </a:t>
            </a:r>
            <a:r>
              <a:rPr lang="en-US" sz="3200" dirty="0" err="1" smtClean="0"/>
              <a:t>blah</a:t>
            </a:r>
            <a:r>
              <a:rPr lang="en-US" sz="3200" dirty="0" smtClean="0"/>
              <a:t> </a:t>
            </a:r>
            <a:r>
              <a:rPr lang="en-US" sz="3200" dirty="0" err="1" smtClean="0"/>
              <a:t>blah</a:t>
            </a:r>
            <a:r>
              <a:rPr lang="en-US" sz="3200" dirty="0" smtClean="0"/>
              <a:t> </a:t>
            </a:r>
            <a:r>
              <a:rPr lang="en-US" sz="3200" dirty="0" err="1" smtClean="0"/>
              <a:t>blah</a:t>
            </a:r>
            <a:r>
              <a:rPr lang="en-US" sz="3200" dirty="0" smtClean="0"/>
              <a:t> </a:t>
            </a:r>
            <a:r>
              <a:rPr lang="en-US" sz="3200" dirty="0" err="1" smtClean="0"/>
              <a:t>blah</a:t>
            </a:r>
            <a:r>
              <a:rPr lang="en-US" sz="3200" dirty="0" smtClean="0"/>
              <a:t> </a:t>
            </a:r>
            <a:r>
              <a:rPr lang="en-US" sz="3200" dirty="0" err="1" smtClean="0"/>
              <a:t>blah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2059" name="Rectangle 18"/>
          <p:cNvSpPr>
            <a:spLocks noChangeAspect="1" noChangeArrowheads="1"/>
          </p:cNvSpPr>
          <p:nvPr/>
        </p:nvSpPr>
        <p:spPr bwMode="auto">
          <a:xfrm>
            <a:off x="32962850" y="5872163"/>
            <a:ext cx="9821863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marL="514350" indent="-514350" algn="ctr" defTabSz="498475" eaLnBrk="0" hangingPunct="0"/>
            <a:r>
              <a:rPr lang="en-US" sz="4800" b="1" dirty="0"/>
              <a:t>Summary of Results</a:t>
            </a:r>
          </a:p>
          <a:p>
            <a:pPr marL="514350" indent="-514350" algn="ctr" defTabSz="498475" eaLnBrk="0" hangingPunct="0"/>
            <a:endParaRPr lang="en-US" sz="1000" b="1" dirty="0"/>
          </a:p>
          <a:p>
            <a:pPr marL="514350" indent="-51435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r>
              <a:rPr lang="en-US" sz="2600" dirty="0"/>
              <a:t>As expected from previous studies,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.  </a:t>
            </a:r>
            <a:endParaRPr lang="en-US" sz="2600" dirty="0"/>
          </a:p>
          <a:p>
            <a:pPr marL="514350" indent="-51435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endParaRPr lang="en-US" sz="2600" dirty="0"/>
          </a:p>
          <a:p>
            <a:pPr marL="514350" indent="-51435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r>
              <a:rPr lang="en-US" sz="2600" dirty="0"/>
              <a:t>In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, </a:t>
            </a:r>
            <a:r>
              <a:rPr lang="en-US" sz="2600" dirty="0"/>
              <a:t>more </a:t>
            </a:r>
            <a:r>
              <a:rPr lang="en-US" sz="2600" dirty="0" smtClean="0"/>
              <a:t>blahh 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smtClean="0"/>
              <a:t>were </a:t>
            </a:r>
            <a:r>
              <a:rPr lang="en-US" sz="2600" dirty="0"/>
              <a:t>present in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.</a:t>
            </a:r>
            <a:endParaRPr lang="en-US" sz="2600" dirty="0"/>
          </a:p>
          <a:p>
            <a:pPr marL="514350" indent="-51435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endParaRPr lang="en-US" sz="1600" b="1" dirty="0">
              <a:solidFill>
                <a:srgbClr val="FF0000"/>
              </a:solidFill>
            </a:endParaRPr>
          </a:p>
          <a:p>
            <a:pPr marL="514350" indent="-51435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r>
              <a:rPr lang="en-US" sz="2600" dirty="0"/>
              <a:t>The numbers of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were </a:t>
            </a:r>
            <a:r>
              <a:rPr lang="en-US" sz="2600" dirty="0"/>
              <a:t>not different in the region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.</a:t>
            </a:r>
            <a:endParaRPr lang="en-US" sz="1600" dirty="0"/>
          </a:p>
          <a:p>
            <a:pPr marL="514350" indent="-514350" algn="just" defTabSz="498475" eaLnBrk="0" hangingPunct="0">
              <a:buClr>
                <a:srgbClr val="F2B800"/>
              </a:buClr>
            </a:pP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060" name="Rectangle 34"/>
          <p:cNvSpPr>
            <a:spLocks noChangeAspect="1" noChangeArrowheads="1"/>
          </p:cNvSpPr>
          <p:nvPr/>
        </p:nvSpPr>
        <p:spPr bwMode="auto">
          <a:xfrm>
            <a:off x="32948563" y="19246850"/>
            <a:ext cx="98202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marL="457200" indent="-457200" algn="ctr" defTabSz="498475" eaLnBrk="0" hangingPunct="0"/>
            <a:r>
              <a:rPr lang="en-US" sz="4800" b="1" dirty="0"/>
              <a:t>Future Directions</a:t>
            </a:r>
          </a:p>
          <a:p>
            <a:pPr marL="457200" indent="-457200" algn="just" defTabSz="498475" eaLnBrk="0" hangingPunct="0"/>
            <a:endParaRPr lang="en-US" sz="1000" b="1" dirty="0"/>
          </a:p>
          <a:p>
            <a:pPr marL="457200" indent="-45720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r>
              <a:rPr lang="en-US" sz="2400" dirty="0"/>
              <a:t>Verify whether this pattern of </a:t>
            </a:r>
            <a:r>
              <a:rPr lang="en-US" sz="2400" dirty="0" smtClean="0"/>
              <a:t>blah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r>
              <a:rPr lang="en-US" sz="2400" dirty="0" smtClean="0"/>
              <a:t> versus blah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/>
              <a:t>includes </a:t>
            </a:r>
            <a:r>
              <a:rPr lang="en-US" sz="2400" dirty="0" smtClean="0"/>
              <a:t>blah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 algn="just" defTabSz="498475" eaLnBrk="0" hangingPunct="0">
              <a:buClr>
                <a:srgbClr val="F2B800"/>
              </a:buClr>
            </a:pPr>
            <a:endParaRPr lang="en-US" sz="1600" dirty="0"/>
          </a:p>
          <a:p>
            <a:pPr marL="457200" indent="-45720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r>
              <a:rPr lang="en-US" sz="2400" dirty="0"/>
              <a:t>Analyze </a:t>
            </a:r>
            <a:r>
              <a:rPr lang="en-US" sz="2400" dirty="0" smtClean="0"/>
              <a:t>blah </a:t>
            </a:r>
            <a:r>
              <a:rPr lang="en-US" sz="2400" dirty="0" err="1" smtClean="0"/>
              <a:t>blah</a:t>
            </a:r>
            <a:r>
              <a:rPr lang="en-US" sz="2400" dirty="0" smtClean="0"/>
              <a:t> blah distribution </a:t>
            </a:r>
            <a:r>
              <a:rPr lang="en-US" sz="2400" dirty="0"/>
              <a:t>of </a:t>
            </a:r>
            <a:r>
              <a:rPr lang="en-US" sz="2400" dirty="0" smtClean="0"/>
              <a:t>blah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correlate with </a:t>
            </a:r>
            <a:r>
              <a:rPr lang="en-US" sz="2400" dirty="0" smtClean="0"/>
              <a:t>blah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smtClean="0"/>
              <a:t>also </a:t>
            </a:r>
            <a:r>
              <a:rPr lang="en-US" sz="2400" dirty="0"/>
              <a:t>being performed in our laboratory.  </a:t>
            </a:r>
          </a:p>
          <a:p>
            <a:pPr marL="457200" indent="-45720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endParaRPr lang="en-US" sz="2400" dirty="0"/>
          </a:p>
          <a:p>
            <a:pPr marL="457200" indent="-45720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r>
              <a:rPr lang="en-US" sz="2400" dirty="0"/>
              <a:t>These studies are expected to further our understanding </a:t>
            </a:r>
            <a:r>
              <a:rPr lang="en-US" sz="2400" dirty="0" smtClean="0"/>
              <a:t>blah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r>
              <a:rPr lang="en-US" sz="2400" dirty="0" smtClean="0"/>
              <a:t> involved blah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r>
              <a:rPr lang="en-US" sz="2400" dirty="0" smtClean="0"/>
              <a:t> regulation </a:t>
            </a:r>
            <a:r>
              <a:rPr lang="en-US" sz="2400" dirty="0"/>
              <a:t>and ultimately </a:t>
            </a:r>
            <a:r>
              <a:rPr lang="en-US" sz="2400" dirty="0" smtClean="0"/>
              <a:t>blah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 err="1" smtClean="0"/>
              <a:t>blah</a:t>
            </a:r>
            <a:r>
              <a:rPr lang="en-US" sz="2400" dirty="0" smtClean="0"/>
              <a:t> </a:t>
            </a:r>
            <a:r>
              <a:rPr lang="en-US" sz="2400" dirty="0"/>
              <a:t>disease.</a:t>
            </a:r>
          </a:p>
          <a:p>
            <a:pPr marL="457200" indent="-45720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endParaRPr lang="en-US" sz="2400" dirty="0"/>
          </a:p>
          <a:p>
            <a:pPr marL="457200" indent="-457200" algn="just" defTabSz="498475" eaLnBrk="0" hangingPunct="0">
              <a:buClr>
                <a:srgbClr val="F2B800"/>
              </a:buClr>
              <a:buFont typeface="Arial" charset="0"/>
              <a:buChar char="●"/>
            </a:pPr>
            <a:endParaRPr lang="en-US" sz="2400" dirty="0"/>
          </a:p>
        </p:txBody>
      </p:sp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10445750" y="5629275"/>
            <a:ext cx="9820275" cy="1130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0" tIns="200891" rIns="457200" bIns="200891"/>
          <a:lstStyle/>
          <a:p>
            <a:pPr algn="ctr" defTabSz="498475" eaLnBrk="0" hangingPunct="0">
              <a:tabLst>
                <a:tab pos="346075" algn="l"/>
                <a:tab pos="738188" algn="l"/>
              </a:tabLst>
            </a:pPr>
            <a:r>
              <a:rPr lang="en-US" sz="4800" b="1" dirty="0"/>
              <a:t>Methods</a:t>
            </a:r>
          </a:p>
          <a:p>
            <a:pPr algn="ctr" defTabSz="498475" eaLnBrk="0" hangingPunct="0">
              <a:tabLst>
                <a:tab pos="346075" algn="l"/>
                <a:tab pos="738188" algn="l"/>
              </a:tabLst>
            </a:pPr>
            <a:endParaRPr lang="en-US" sz="1000" b="1" dirty="0"/>
          </a:p>
          <a:p>
            <a:pPr algn="ctr" defTabSz="498475" eaLnBrk="0" hangingPunct="0">
              <a:lnSpc>
                <a:spcPct val="50000"/>
              </a:lnSpc>
              <a:tabLst>
                <a:tab pos="346075" algn="l"/>
                <a:tab pos="738188" algn="l"/>
              </a:tabLst>
            </a:pPr>
            <a:r>
              <a:rPr lang="en-US" sz="1400" b="1" dirty="0"/>
              <a:t> </a:t>
            </a:r>
            <a:endParaRPr lang="en-US" sz="800" dirty="0"/>
          </a:p>
          <a:p>
            <a:pPr algn="just" defTabSz="498475" eaLnBrk="0" hangingPunct="0">
              <a:buClr>
                <a:srgbClr val="DCA304"/>
              </a:buClr>
              <a:tabLst>
                <a:tab pos="346075" algn="l"/>
                <a:tab pos="738188" algn="l"/>
              </a:tabLst>
            </a:pPr>
            <a:r>
              <a:rPr lang="en-US" b="1" dirty="0"/>
              <a:t>Model:</a:t>
            </a:r>
          </a:p>
          <a:p>
            <a:pPr algn="just" defTabSz="498475" eaLnBrk="0" hangingPunct="0">
              <a:buClr>
                <a:srgbClr val="DCA304"/>
              </a:buClr>
              <a:buFont typeface="Arial" charset="0"/>
              <a:buChar char="•"/>
              <a:tabLst>
                <a:tab pos="346075" algn="l"/>
                <a:tab pos="738188" algn="l"/>
              </a:tabLst>
            </a:pPr>
            <a:r>
              <a:rPr lang="en-US" dirty="0"/>
              <a:t>	</a:t>
            </a:r>
            <a:r>
              <a:rPr lang="en-US" dirty="0" smtClean="0"/>
              <a:t>animal or computer or statistical or other. </a:t>
            </a:r>
            <a:endParaRPr lang="en-US" dirty="0"/>
          </a:p>
          <a:p>
            <a:pPr algn="just" defTabSz="498475" eaLnBrk="0" hangingPunct="0">
              <a:buClr>
                <a:srgbClr val="DCA304"/>
              </a:buClr>
              <a:buFont typeface="Arial" charset="0"/>
              <a:buChar char="•"/>
              <a:tabLst>
                <a:tab pos="346075" algn="l"/>
                <a:tab pos="738188" algn="l"/>
              </a:tabLst>
            </a:pPr>
            <a:r>
              <a:rPr lang="en-US" dirty="0"/>
              <a:t>	</a:t>
            </a:r>
            <a:r>
              <a:rPr lang="en-US" dirty="0" smtClean="0"/>
              <a:t>describe model and parameters</a:t>
            </a:r>
            <a:endParaRPr lang="en-US" dirty="0"/>
          </a:p>
          <a:p>
            <a:pPr algn="just" defTabSz="498475" eaLnBrk="0" hangingPunct="0">
              <a:buClr>
                <a:srgbClr val="DCA304"/>
              </a:buClr>
              <a:buFont typeface="Arial" charset="0"/>
              <a:buChar char="•"/>
              <a:tabLst>
                <a:tab pos="346075" algn="l"/>
                <a:tab pos="738188" algn="l"/>
              </a:tabLst>
            </a:pPr>
            <a:r>
              <a:rPr lang="en-US" dirty="0"/>
              <a:t>	</a:t>
            </a:r>
            <a:r>
              <a:rPr lang="en-US" dirty="0" smtClean="0"/>
              <a:t>Procedures unique to the study</a:t>
            </a:r>
            <a:endParaRPr lang="en-US" dirty="0"/>
          </a:p>
          <a:p>
            <a:pPr algn="just" defTabSz="498475" eaLnBrk="0" hangingPunct="0">
              <a:buClr>
                <a:srgbClr val="DCA304"/>
              </a:buClr>
              <a:buFont typeface="Arial" charset="0"/>
              <a:buChar char="•"/>
              <a:tabLst>
                <a:tab pos="346075" algn="l"/>
                <a:tab pos="738188" algn="l"/>
              </a:tabLst>
            </a:pPr>
            <a:endParaRPr lang="en-US" dirty="0"/>
          </a:p>
          <a:p>
            <a:pPr algn="just" defTabSz="498475" eaLnBrk="0" hangingPunct="0">
              <a:buClr>
                <a:srgbClr val="DCA304"/>
              </a:buClr>
              <a:tabLst>
                <a:tab pos="346075" algn="l"/>
                <a:tab pos="738188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 defTabSz="498475">
              <a:tabLst>
                <a:tab pos="346075" algn="l"/>
                <a:tab pos="738188" algn="l"/>
              </a:tabLst>
            </a:pPr>
            <a:r>
              <a:rPr lang="en-US" b="1" dirty="0" smtClean="0"/>
              <a:t>Special techniques:</a:t>
            </a:r>
            <a:endParaRPr lang="en-US" b="1" dirty="0"/>
          </a:p>
          <a:p>
            <a:pPr defTabSz="498475">
              <a:tabLst>
                <a:tab pos="346075" algn="l"/>
                <a:tab pos="738188" algn="l"/>
              </a:tabLst>
            </a:pPr>
            <a:r>
              <a:rPr lang="en-US" i="1" dirty="0" smtClean="0"/>
              <a:t>(Author last name, </a:t>
            </a:r>
            <a:r>
              <a:rPr lang="en-US" i="1" dirty="0"/>
              <a:t>2012)</a:t>
            </a:r>
          </a:p>
          <a:p>
            <a:pPr algn="just" defTabSz="498475" eaLnBrk="0" hangingPunct="0">
              <a:buClr>
                <a:srgbClr val="DCA304"/>
              </a:buClr>
              <a:buFont typeface="Arial" charset="0"/>
              <a:buChar char="•"/>
              <a:tabLst>
                <a:tab pos="346075" algn="l"/>
                <a:tab pos="738188" algn="l"/>
              </a:tabLst>
            </a:pPr>
            <a:r>
              <a:rPr lang="en-US" dirty="0" smtClean="0"/>
              <a:t>Step by step possibly refer to picture</a:t>
            </a:r>
            <a:endParaRPr lang="en-US" dirty="0"/>
          </a:p>
          <a:p>
            <a:pPr algn="just" defTabSz="498475" eaLnBrk="0" hangingPunct="0">
              <a:buClr>
                <a:srgbClr val="DCA304"/>
              </a:buClr>
              <a:tabLst>
                <a:tab pos="346075" algn="l"/>
                <a:tab pos="738188" algn="l"/>
              </a:tabLst>
            </a:pPr>
            <a:endParaRPr lang="en-US" dirty="0"/>
          </a:p>
          <a:p>
            <a:pPr defTabSz="498475">
              <a:tabLst>
                <a:tab pos="346075" algn="l"/>
                <a:tab pos="738188" algn="l"/>
              </a:tabLst>
            </a:pPr>
            <a:r>
              <a:rPr lang="en-US" b="1" dirty="0" smtClean="0"/>
              <a:t>Additional process for gathering data:</a:t>
            </a:r>
            <a:endParaRPr lang="en-US" dirty="0"/>
          </a:p>
          <a:p>
            <a:pPr algn="just" defTabSz="498475" eaLnBrk="0" hangingPunct="0">
              <a:buClr>
                <a:srgbClr val="DCA304"/>
              </a:buClr>
              <a:buFont typeface="Arial" charset="0"/>
              <a:buChar char="•"/>
              <a:tabLst>
                <a:tab pos="346075" algn="l"/>
                <a:tab pos="738188" algn="l"/>
              </a:tabLst>
            </a:pPr>
            <a:r>
              <a:rPr lang="en-US" dirty="0"/>
              <a:t>	</a:t>
            </a:r>
            <a:r>
              <a:rPr lang="en-US" dirty="0" smtClean="0"/>
              <a:t>step by step. </a:t>
            </a:r>
            <a:r>
              <a:rPr lang="en-US" dirty="0"/>
              <a:t>	</a:t>
            </a:r>
            <a:endParaRPr lang="en-US" sz="2000" dirty="0"/>
          </a:p>
          <a:p>
            <a:pPr algn="just" defTabSz="498475" eaLnBrk="0" hangingPunct="0">
              <a:buClr>
                <a:srgbClr val="DCA304"/>
              </a:buClr>
              <a:buFont typeface="Arial" charset="0"/>
              <a:buChar char="•"/>
              <a:tabLst>
                <a:tab pos="346075" algn="l"/>
                <a:tab pos="738188" algn="l"/>
              </a:tabLst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0" y="5830888"/>
            <a:ext cx="9818688" cy="891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0" tIns="0" rIns="457200" bIns="457200"/>
          <a:lstStyle>
            <a:lvl1pPr eaLnBrk="0" hangingPunct="0">
              <a:tabLst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l"/>
                <a:tab pos="42291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>
                <a:srgbClr val="FCCB40"/>
              </a:buClr>
            </a:pPr>
            <a:r>
              <a:rPr lang="en-US" sz="4800" b="1" dirty="0"/>
              <a:t>Introduction</a:t>
            </a:r>
          </a:p>
          <a:p>
            <a:pPr algn="ctr">
              <a:buClr>
                <a:srgbClr val="FCCB40"/>
              </a:buClr>
            </a:pPr>
            <a:endParaRPr lang="en-US" sz="1000" dirty="0"/>
          </a:p>
          <a:p>
            <a:pPr algn="just">
              <a:buClr>
                <a:srgbClr val="F2B404"/>
              </a:buClr>
              <a:buFont typeface="Arial" charset="0"/>
              <a:buChar char="●"/>
            </a:pPr>
            <a:r>
              <a:rPr lang="en-US" sz="2400" dirty="0"/>
              <a:t> </a:t>
            </a:r>
            <a:r>
              <a:rPr lang="en-US" sz="2600" dirty="0"/>
              <a:t>The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is involved in 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(Author </a:t>
            </a:r>
            <a:r>
              <a:rPr lang="en-US" sz="2600" dirty="0" err="1" smtClean="0"/>
              <a:t>lastname</a:t>
            </a:r>
            <a:r>
              <a:rPr lang="en-US" sz="2600" dirty="0" smtClean="0"/>
              <a:t>, </a:t>
            </a:r>
            <a:r>
              <a:rPr lang="en-US" sz="2600" dirty="0"/>
              <a:t>2006). </a:t>
            </a:r>
          </a:p>
          <a:p>
            <a:pPr algn="just">
              <a:buClr>
                <a:srgbClr val="F2B404"/>
              </a:buClr>
              <a:buFont typeface="Arial" charset="0"/>
              <a:buChar char="●"/>
            </a:pPr>
            <a:endParaRPr lang="en-US" sz="2600" dirty="0"/>
          </a:p>
          <a:p>
            <a:pPr algn="just">
              <a:buClr>
                <a:srgbClr val="F2B404"/>
              </a:buClr>
              <a:buFont typeface="Arial" charset="0"/>
              <a:buChar char="●"/>
            </a:pPr>
            <a:r>
              <a:rPr lang="en-US" sz="2600" dirty="0"/>
              <a:t> We and others have hypothesized that </a:t>
            </a:r>
            <a:r>
              <a:rPr lang="en-US" sz="2600" dirty="0" err="1" smtClean="0"/>
              <a:t>bblah</a:t>
            </a:r>
            <a:r>
              <a:rPr lang="en-US" sz="2600" dirty="0" smtClean="0"/>
              <a:t> 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(</a:t>
            </a:r>
            <a:r>
              <a:rPr lang="en-US" sz="2600" dirty="0" err="1" smtClean="0"/>
              <a:t>authorlastname</a:t>
            </a:r>
            <a:r>
              <a:rPr lang="en-US" sz="2600" dirty="0" smtClean="0"/>
              <a:t> </a:t>
            </a:r>
            <a:r>
              <a:rPr lang="en-US" sz="2600" dirty="0"/>
              <a:t>2010). For example,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(Author </a:t>
            </a:r>
            <a:r>
              <a:rPr lang="en-US" sz="2600" dirty="0" err="1" smtClean="0"/>
              <a:t>lastname</a:t>
            </a:r>
            <a:r>
              <a:rPr lang="en-US" sz="2600" dirty="0" smtClean="0"/>
              <a:t> 2007). </a:t>
            </a:r>
            <a:r>
              <a:rPr lang="en-US" sz="2600" dirty="0"/>
              <a:t>However,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is </a:t>
            </a:r>
            <a:r>
              <a:rPr lang="en-US" sz="2600" dirty="0" err="1" smtClean="0"/>
              <a:t>unkown</a:t>
            </a:r>
            <a:r>
              <a:rPr lang="en-US" sz="2600" dirty="0" smtClean="0"/>
              <a:t>.</a:t>
            </a:r>
            <a:endParaRPr lang="en-US" sz="2600" dirty="0"/>
          </a:p>
          <a:p>
            <a:pPr algn="just">
              <a:buClr>
                <a:srgbClr val="F2B404"/>
              </a:buClr>
            </a:pPr>
            <a:endParaRPr lang="en-US" sz="2600" dirty="0"/>
          </a:p>
          <a:p>
            <a:pPr algn="just">
              <a:buClr>
                <a:srgbClr val="F2B404"/>
              </a:buClr>
              <a:buFont typeface="Arial" charset="0"/>
              <a:buChar char="●"/>
            </a:pPr>
            <a:r>
              <a:rPr lang="en-US" sz="2600" dirty="0"/>
              <a:t> The majority of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(Author </a:t>
            </a:r>
            <a:r>
              <a:rPr lang="en-US" sz="2600" dirty="0" err="1" smtClean="0"/>
              <a:t>lastname</a:t>
            </a:r>
            <a:r>
              <a:rPr lang="en-US" sz="2600" dirty="0" smtClean="0"/>
              <a:t>, </a:t>
            </a:r>
            <a:r>
              <a:rPr lang="en-US" sz="2600" dirty="0"/>
              <a:t>1997). One </a:t>
            </a:r>
            <a:r>
              <a:rPr lang="en-US" sz="2600" dirty="0" smtClean="0"/>
              <a:t>possible mechanism </a:t>
            </a:r>
            <a:r>
              <a:rPr lang="en-US" sz="2600" dirty="0"/>
              <a:t>that could explain the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 is 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.</a:t>
            </a:r>
            <a:endParaRPr lang="en-US" sz="2600" dirty="0"/>
          </a:p>
          <a:p>
            <a:pPr algn="just">
              <a:buClr>
                <a:srgbClr val="F2B404"/>
              </a:buClr>
              <a:buFont typeface="Arial" charset="0"/>
              <a:buChar char="●"/>
            </a:pPr>
            <a:endParaRPr lang="en-US" sz="2600" b="1" dirty="0">
              <a:solidFill>
                <a:srgbClr val="FF0000"/>
              </a:solidFill>
            </a:endParaRPr>
          </a:p>
          <a:p>
            <a:pPr algn="just">
              <a:buClr>
                <a:srgbClr val="F2B404"/>
              </a:buClr>
              <a:buFont typeface="Arial" charset="0"/>
              <a:buChar char="●"/>
            </a:pPr>
            <a:r>
              <a:rPr lang="en-US" sz="2600" dirty="0"/>
              <a:t> Therefore, the purpose of this project was to </a:t>
            </a:r>
            <a:r>
              <a:rPr lang="en-US" sz="2600" dirty="0" smtClean="0"/>
              <a:t>blah </a:t>
            </a:r>
            <a:r>
              <a:rPr lang="en-US" sz="2600" dirty="0" err="1" smtClean="0"/>
              <a:t>blah</a:t>
            </a:r>
            <a:r>
              <a:rPr lang="en-US" sz="2600" dirty="0" smtClean="0"/>
              <a:t> </a:t>
            </a:r>
            <a:r>
              <a:rPr lang="en-US" sz="2600" dirty="0" err="1" smtClean="0"/>
              <a:t>blah</a:t>
            </a:r>
            <a:r>
              <a:rPr lang="en-US" sz="2600" dirty="0" smtClean="0"/>
              <a:t>…</a:t>
            </a:r>
            <a:endParaRPr lang="en-US" sz="2600" dirty="0"/>
          </a:p>
          <a:p>
            <a:pPr algn="just">
              <a:buClr>
                <a:srgbClr val="F2B404"/>
              </a:buClr>
            </a:pPr>
            <a:endParaRPr lang="en-US" sz="2600" dirty="0"/>
          </a:p>
          <a:p>
            <a:pPr algn="just">
              <a:buClr>
                <a:srgbClr val="F2B404"/>
              </a:buClr>
              <a:buFont typeface="Arial" charset="0"/>
              <a:buChar char="●"/>
            </a:pPr>
            <a:endParaRPr lang="en-US" sz="2400" dirty="0"/>
          </a:p>
        </p:txBody>
      </p:sp>
      <p:sp>
        <p:nvSpPr>
          <p:cNvPr id="92" name="Rectangle 38"/>
          <p:cNvSpPr>
            <a:spLocks noChangeAspect="1" noChangeArrowheads="1"/>
          </p:cNvSpPr>
          <p:nvPr/>
        </p:nvSpPr>
        <p:spPr bwMode="auto">
          <a:xfrm>
            <a:off x="32948563" y="24288750"/>
            <a:ext cx="9820275" cy="682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4" tIns="9144" rIns="9144" bIns="9144"/>
          <a:lstStyle/>
          <a:p>
            <a:pPr marL="457200" indent="-457200" algn="ctr" defTabSz="498475" eaLnBrk="0" hangingPunct="0">
              <a:defRPr/>
            </a:pPr>
            <a:r>
              <a:rPr lang="en-US" sz="4800" b="1" dirty="0">
                <a:latin typeface="Arial" pitchFamily="34" charset="0"/>
                <a:cs typeface="Arial" pitchFamily="34" charset="0"/>
              </a:rPr>
              <a:t>References</a:t>
            </a:r>
          </a:p>
          <a:p>
            <a:pPr marL="457200" indent="-457200" algn="just" defTabSz="498475" eaLnBrk="0" hangingPunct="0"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Last name first initial. Title .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Journal volume  pages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335-346,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year.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dirty="0" err="1"/>
              <a:t>Paxinos</a:t>
            </a:r>
            <a:r>
              <a:rPr lang="en-US" dirty="0"/>
              <a:t> </a:t>
            </a:r>
            <a:r>
              <a:rPr lang="en-US" dirty="0" smtClean="0"/>
              <a:t>G, </a:t>
            </a:r>
            <a:r>
              <a:rPr lang="en-US" dirty="0"/>
              <a:t>Watson C. The rat brain in stereotaxic coordinates. Burlington, MA: Elsevier Inc., 2007.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2064" name="Text Box 526"/>
          <p:cNvSpPr txBox="1">
            <a:spLocks noChangeArrowheads="1"/>
          </p:cNvSpPr>
          <p:nvPr/>
        </p:nvSpPr>
        <p:spPr bwMode="auto">
          <a:xfrm>
            <a:off x="21944013" y="26100088"/>
            <a:ext cx="9821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4284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284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284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284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284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dirty="0"/>
              <a:t>Figure 2. </a:t>
            </a:r>
            <a:r>
              <a:rPr lang="en-US" dirty="0" smtClean="0"/>
              <a:t>Describe graph A and B and provide significance data</a:t>
            </a:r>
            <a:endParaRPr lang="en-US" dirty="0"/>
          </a:p>
        </p:txBody>
      </p:sp>
      <p:sp>
        <p:nvSpPr>
          <p:cNvPr id="2065" name="Text Box 526"/>
          <p:cNvSpPr txBox="1">
            <a:spLocks noChangeArrowheads="1"/>
          </p:cNvSpPr>
          <p:nvPr/>
        </p:nvSpPr>
        <p:spPr bwMode="auto">
          <a:xfrm>
            <a:off x="10425113" y="24652288"/>
            <a:ext cx="982186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0" tIns="201168" rIns="457200" bIns="201168">
            <a:spAutoFit/>
          </a:bodyPr>
          <a:lstStyle>
            <a:lvl1pPr defTabSz="4284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284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284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284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284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dirty="0"/>
              <a:t>Figure 1. A.</a:t>
            </a:r>
            <a:r>
              <a:rPr lang="en-US" dirty="0"/>
              <a:t> </a:t>
            </a:r>
            <a:r>
              <a:rPr lang="en-US" dirty="0" smtClean="0"/>
              <a:t>Describe figure. </a:t>
            </a:r>
            <a:r>
              <a:rPr lang="en-US" b="1" dirty="0"/>
              <a:t>B</a:t>
            </a:r>
            <a:r>
              <a:rPr lang="en-US" dirty="0"/>
              <a:t>. </a:t>
            </a:r>
            <a:r>
              <a:rPr lang="en-US" dirty="0" smtClean="0"/>
              <a:t>describe figure</a:t>
            </a:r>
            <a:endParaRPr lang="en-US" dirty="0"/>
          </a:p>
        </p:txBody>
      </p:sp>
      <p:sp>
        <p:nvSpPr>
          <p:cNvPr id="2066" name="Rectangle 440"/>
          <p:cNvSpPr>
            <a:spLocks noChangeArrowheads="1"/>
          </p:cNvSpPr>
          <p:nvPr/>
        </p:nvSpPr>
        <p:spPr bwMode="auto">
          <a:xfrm>
            <a:off x="11526838" y="17275175"/>
            <a:ext cx="7366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0" hangingPunct="0"/>
            <a:r>
              <a:rPr lang="en-US" sz="4800" b="1" dirty="0" smtClean="0"/>
              <a:t>Picture or Cartoon of Methods</a:t>
            </a:r>
            <a:endParaRPr lang="en-US" sz="4800" b="1" dirty="0"/>
          </a:p>
        </p:txBody>
      </p:sp>
      <p:pic>
        <p:nvPicPr>
          <p:cNvPr id="2067" name="Picture 7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465263"/>
            <a:ext cx="316071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72" descr="C:\Users\pmueller\Documents\PAT\WSU\Meetings\EB2012\Posters\Sue\FrontiersLogoColorenlar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04" t="16472" r="19977" b="25313"/>
          <a:stretch>
            <a:fillRect/>
          </a:stretch>
        </p:blipFill>
        <p:spPr bwMode="auto">
          <a:xfrm>
            <a:off x="4560888" y="1108075"/>
            <a:ext cx="422592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Rectangle 440"/>
          <p:cNvSpPr>
            <a:spLocks noChangeArrowheads="1"/>
          </p:cNvSpPr>
          <p:nvPr/>
        </p:nvSpPr>
        <p:spPr bwMode="auto">
          <a:xfrm>
            <a:off x="21883688" y="5811838"/>
            <a:ext cx="98218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0" hangingPunct="0"/>
            <a:r>
              <a:rPr lang="en-US" sz="4800" b="1"/>
              <a:t>Results</a:t>
            </a:r>
          </a:p>
        </p:txBody>
      </p:sp>
      <p:grpSp>
        <p:nvGrpSpPr>
          <p:cNvPr id="2070" name="Group 68"/>
          <p:cNvGrpSpPr>
            <a:grpSpLocks/>
          </p:cNvGrpSpPr>
          <p:nvPr/>
        </p:nvGrpSpPr>
        <p:grpSpPr bwMode="auto">
          <a:xfrm>
            <a:off x="23185438" y="14584363"/>
            <a:ext cx="8251825" cy="3487737"/>
            <a:chOff x="23030938" y="7095666"/>
            <a:chExt cx="8251936" cy="3486609"/>
          </a:xfrm>
        </p:grpSpPr>
        <p:pic>
          <p:nvPicPr>
            <p:cNvPr id="2102" name="Picture 71" descr="C:\Users\pmueller\Documents\PAT\WSU\Meetings\EB2012\Posters\Sue\Left side counts with stats-new.T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242" t="63644" r="17667" b="28073"/>
            <a:stretch>
              <a:fillRect/>
            </a:stretch>
          </p:blipFill>
          <p:spPr bwMode="auto">
            <a:xfrm>
              <a:off x="23117175" y="9172575"/>
              <a:ext cx="8165699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03" name="Group 56"/>
            <p:cNvGrpSpPr>
              <a:grpSpLocks/>
            </p:cNvGrpSpPr>
            <p:nvPr/>
          </p:nvGrpSpPr>
          <p:grpSpPr bwMode="auto">
            <a:xfrm>
              <a:off x="23030938" y="7095666"/>
              <a:ext cx="7958138" cy="2076450"/>
              <a:chOff x="22952300" y="13840728"/>
              <a:chExt cx="7958138" cy="2076450"/>
            </a:xfrm>
          </p:grpSpPr>
          <p:sp>
            <p:nvSpPr>
              <p:cNvPr id="2105" name="Rectangle 13"/>
              <p:cNvSpPr>
                <a:spLocks noChangeArrowheads="1"/>
              </p:cNvSpPr>
              <p:nvPr/>
            </p:nvSpPr>
            <p:spPr bwMode="auto">
              <a:xfrm>
                <a:off x="22952300" y="13840728"/>
                <a:ext cx="7958138" cy="2071822"/>
              </a:xfrm>
              <a:prstGeom prst="rect">
                <a:avLst/>
              </a:prstGeom>
              <a:solidFill>
                <a:srgbClr val="F8F8F8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284663"/>
                <a:endParaRPr lang="en-AU"/>
              </a:p>
            </p:txBody>
          </p:sp>
          <p:sp>
            <p:nvSpPr>
              <p:cNvPr id="2106" name="Freeform 3"/>
              <p:cNvSpPr>
                <a:spLocks/>
              </p:cNvSpPr>
              <p:nvPr/>
            </p:nvSpPr>
            <p:spPr bwMode="auto">
              <a:xfrm>
                <a:off x="23031460" y="14005812"/>
                <a:ext cx="4251299" cy="1496713"/>
              </a:xfrm>
              <a:custGeom>
                <a:avLst/>
                <a:gdLst>
                  <a:gd name="T0" fmla="*/ 4169010 w 4251219"/>
                  <a:gd name="T1" fmla="*/ 0 h 1496528"/>
                  <a:gd name="T2" fmla="*/ 4238867 w 4251219"/>
                  <a:gd name="T3" fmla="*/ 733698 h 1496528"/>
                  <a:gd name="T4" fmla="*/ 4229343 w 4251219"/>
                  <a:gd name="T5" fmla="*/ 1092605 h 1496528"/>
                  <a:gd name="T6" fmla="*/ 4022954 w 4251219"/>
                  <a:gd name="T7" fmla="*/ 1321289 h 1496528"/>
                  <a:gd name="T8" fmla="*/ 3429196 w 4251219"/>
                  <a:gd name="T9" fmla="*/ 1333995 h 1496528"/>
                  <a:gd name="T10" fmla="*/ 2657626 w 4251219"/>
                  <a:gd name="T11" fmla="*/ 1248237 h 1496528"/>
                  <a:gd name="T12" fmla="*/ 1714597 w 4251219"/>
                  <a:gd name="T13" fmla="*/ 1391166 h 1496528"/>
                  <a:gd name="T14" fmla="*/ 1009707 w 4251219"/>
                  <a:gd name="T15" fmla="*/ 1495980 h 1496528"/>
                  <a:gd name="T16" fmla="*/ 295293 w 4251219"/>
                  <a:gd name="T17" fmla="*/ 1438809 h 1496528"/>
                  <a:gd name="T18" fmla="*/ 0 w 4251219"/>
                  <a:gd name="T19" fmla="*/ 1324467 h 14965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51219"/>
                  <a:gd name="T31" fmla="*/ 0 h 1496528"/>
                  <a:gd name="T32" fmla="*/ 4251219 w 4251219"/>
                  <a:gd name="T33" fmla="*/ 1496528 h 14965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51219" h="1496528">
                    <a:moveTo>
                      <a:pt x="4168775" y="0"/>
                    </a:moveTo>
                    <a:cubicBezTo>
                      <a:pt x="4206081" y="268287"/>
                      <a:pt x="4228571" y="551392"/>
                      <a:pt x="4238625" y="733425"/>
                    </a:cubicBezTo>
                    <a:cubicBezTo>
                      <a:pt x="4248679" y="915458"/>
                      <a:pt x="4265083" y="994304"/>
                      <a:pt x="4229100" y="1092200"/>
                    </a:cubicBezTo>
                    <a:cubicBezTo>
                      <a:pt x="4193117" y="1190096"/>
                      <a:pt x="4156075" y="1280583"/>
                      <a:pt x="4022725" y="1320800"/>
                    </a:cubicBezTo>
                    <a:cubicBezTo>
                      <a:pt x="3889375" y="1361017"/>
                      <a:pt x="3656542" y="1345671"/>
                      <a:pt x="3429000" y="1333500"/>
                    </a:cubicBezTo>
                    <a:cubicBezTo>
                      <a:pt x="3201458" y="1321329"/>
                      <a:pt x="2943225" y="1238250"/>
                      <a:pt x="2657475" y="1247775"/>
                    </a:cubicBezTo>
                    <a:cubicBezTo>
                      <a:pt x="2371725" y="1257300"/>
                      <a:pt x="1714500" y="1390650"/>
                      <a:pt x="1714500" y="1390650"/>
                    </a:cubicBezTo>
                    <a:cubicBezTo>
                      <a:pt x="1439863" y="1431925"/>
                      <a:pt x="1246187" y="1487488"/>
                      <a:pt x="1009650" y="1495425"/>
                    </a:cubicBezTo>
                    <a:cubicBezTo>
                      <a:pt x="773113" y="1503362"/>
                      <a:pt x="463550" y="1466850"/>
                      <a:pt x="295275" y="1438275"/>
                    </a:cubicBezTo>
                    <a:cubicBezTo>
                      <a:pt x="127000" y="1409700"/>
                      <a:pt x="63500" y="1366837"/>
                      <a:pt x="0" y="1323975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10"/>
              <p:cNvSpPr>
                <a:spLocks/>
              </p:cNvSpPr>
              <p:nvPr/>
            </p:nvSpPr>
            <p:spPr bwMode="auto">
              <a:xfrm>
                <a:off x="27479934" y="13983500"/>
                <a:ext cx="1973433" cy="857716"/>
              </a:xfrm>
              <a:custGeom>
                <a:avLst/>
                <a:gdLst>
                  <a:gd name="T0" fmla="*/ 0 w 1973396"/>
                  <a:gd name="T1" fmla="*/ 0 h 857610"/>
                  <a:gd name="T2" fmla="*/ 76203 w 1973396"/>
                  <a:gd name="T3" fmla="*/ 328735 h 857610"/>
                  <a:gd name="T4" fmla="*/ 252428 w 1973396"/>
                  <a:gd name="T5" fmla="*/ 638412 h 857610"/>
                  <a:gd name="T6" fmla="*/ 600108 w 1973396"/>
                  <a:gd name="T7" fmla="*/ 795631 h 857610"/>
                  <a:gd name="T8" fmla="*/ 1324050 w 1973396"/>
                  <a:gd name="T9" fmla="*/ 857568 h 857610"/>
                  <a:gd name="T10" fmla="*/ 1843193 w 1973396"/>
                  <a:gd name="T11" fmla="*/ 771810 h 857610"/>
                  <a:gd name="T12" fmla="*/ 1971786 w 1973396"/>
                  <a:gd name="T13" fmla="*/ 624118 h 857610"/>
                  <a:gd name="T14" fmla="*/ 1914633 w 1973396"/>
                  <a:gd name="T15" fmla="*/ 247743 h 857610"/>
                  <a:gd name="T16" fmla="*/ 1876530 w 1973396"/>
                  <a:gd name="T17" fmla="*/ 0 h 8576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73396"/>
                  <a:gd name="T28" fmla="*/ 0 h 857610"/>
                  <a:gd name="T29" fmla="*/ 1973396 w 1973396"/>
                  <a:gd name="T30" fmla="*/ 857610 h 8576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73396" h="857610">
                    <a:moveTo>
                      <a:pt x="0" y="0"/>
                    </a:moveTo>
                    <a:cubicBezTo>
                      <a:pt x="17065" y="111125"/>
                      <a:pt x="34131" y="222250"/>
                      <a:pt x="76200" y="328612"/>
                    </a:cubicBezTo>
                    <a:cubicBezTo>
                      <a:pt x="118269" y="434974"/>
                      <a:pt x="165101" y="560388"/>
                      <a:pt x="252413" y="638175"/>
                    </a:cubicBezTo>
                    <a:cubicBezTo>
                      <a:pt x="339725" y="715962"/>
                      <a:pt x="421481" y="758825"/>
                      <a:pt x="600075" y="795337"/>
                    </a:cubicBezTo>
                    <a:cubicBezTo>
                      <a:pt x="778669" y="831850"/>
                      <a:pt x="1116806" y="861219"/>
                      <a:pt x="1323975" y="857250"/>
                    </a:cubicBezTo>
                    <a:cubicBezTo>
                      <a:pt x="1531144" y="853281"/>
                      <a:pt x="1735138" y="810419"/>
                      <a:pt x="1843088" y="771525"/>
                    </a:cubicBezTo>
                    <a:cubicBezTo>
                      <a:pt x="1951038" y="732631"/>
                      <a:pt x="1959769" y="711200"/>
                      <a:pt x="1971675" y="623887"/>
                    </a:cubicBezTo>
                    <a:cubicBezTo>
                      <a:pt x="1983581" y="536574"/>
                      <a:pt x="1930400" y="351631"/>
                      <a:pt x="1914525" y="247650"/>
                    </a:cubicBezTo>
                    <a:cubicBezTo>
                      <a:pt x="1898650" y="143669"/>
                      <a:pt x="1887537" y="71834"/>
                      <a:pt x="1876425" y="0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Freeform 11"/>
              <p:cNvSpPr>
                <a:spLocks/>
              </p:cNvSpPr>
              <p:nvPr/>
            </p:nvSpPr>
            <p:spPr bwMode="auto">
              <a:xfrm>
                <a:off x="29454822" y="14534430"/>
                <a:ext cx="1444652" cy="227800"/>
              </a:xfrm>
              <a:custGeom>
                <a:avLst/>
                <a:gdLst>
                  <a:gd name="T0" fmla="*/ 0 w 1444625"/>
                  <a:gd name="T1" fmla="*/ 0 h 227772"/>
                  <a:gd name="T2" fmla="*/ 254015 w 1444625"/>
                  <a:gd name="T3" fmla="*/ 206450 h 227772"/>
                  <a:gd name="T4" fmla="*/ 625511 w 1444625"/>
                  <a:gd name="T5" fmla="*/ 215981 h 227772"/>
                  <a:gd name="T6" fmla="*/ 1149414 w 1444625"/>
                  <a:gd name="T7" fmla="*/ 158810 h 227772"/>
                  <a:gd name="T8" fmla="*/ 1444706 w 1444625"/>
                  <a:gd name="T9" fmla="*/ 82580 h 227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4625"/>
                  <a:gd name="T16" fmla="*/ 0 h 227772"/>
                  <a:gd name="T17" fmla="*/ 1444625 w 1444625"/>
                  <a:gd name="T18" fmla="*/ 227772 h 2277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4625" h="227772">
                    <a:moveTo>
                      <a:pt x="0" y="0"/>
                    </a:moveTo>
                    <a:cubicBezTo>
                      <a:pt x="52917" y="42995"/>
                      <a:pt x="149754" y="170392"/>
                      <a:pt x="254000" y="206375"/>
                    </a:cubicBezTo>
                    <a:cubicBezTo>
                      <a:pt x="358246" y="242358"/>
                      <a:pt x="476250" y="223838"/>
                      <a:pt x="625475" y="215900"/>
                    </a:cubicBezTo>
                    <a:cubicBezTo>
                      <a:pt x="774700" y="207962"/>
                      <a:pt x="1012825" y="180975"/>
                      <a:pt x="1149350" y="158750"/>
                    </a:cubicBezTo>
                    <a:cubicBezTo>
                      <a:pt x="1285875" y="136525"/>
                      <a:pt x="1365250" y="109537"/>
                      <a:pt x="1444625" y="82550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Freeform 12"/>
              <p:cNvSpPr>
                <a:spLocks/>
              </p:cNvSpPr>
              <p:nvPr/>
            </p:nvSpPr>
            <p:spPr bwMode="auto">
              <a:xfrm>
                <a:off x="25430717" y="14426670"/>
                <a:ext cx="5468756" cy="1490508"/>
              </a:xfrm>
              <a:custGeom>
                <a:avLst/>
                <a:gdLst>
                  <a:gd name="T0" fmla="*/ 5468962 w 5468653"/>
                  <a:gd name="T1" fmla="*/ 1457865 h 1490324"/>
                  <a:gd name="T2" fmla="*/ 4373524 w 5468653"/>
                  <a:gd name="T3" fmla="*/ 1467393 h 1490324"/>
                  <a:gd name="T4" fmla="*/ 3516227 w 5468653"/>
                  <a:gd name="T5" fmla="*/ 1343523 h 1490324"/>
                  <a:gd name="T6" fmla="*/ 3287614 w 5468653"/>
                  <a:gd name="T7" fmla="*/ 1276824 h 1490324"/>
                  <a:gd name="T8" fmla="*/ 3106629 w 5468653"/>
                  <a:gd name="T9" fmla="*/ 1219653 h 1490324"/>
                  <a:gd name="T10" fmla="*/ 2944694 w 5468653"/>
                  <a:gd name="T11" fmla="*/ 1272059 h 1490324"/>
                  <a:gd name="T12" fmla="*/ 2692269 w 5468653"/>
                  <a:gd name="T13" fmla="*/ 1314936 h 1490324"/>
                  <a:gd name="T14" fmla="*/ 2125499 w 5468653"/>
                  <a:gd name="T15" fmla="*/ 1381638 h 1490324"/>
                  <a:gd name="T16" fmla="*/ 401377 w 5468653"/>
                  <a:gd name="T17" fmla="*/ 1476921 h 1490324"/>
                  <a:gd name="T18" fmla="*/ 10828 w 5468653"/>
                  <a:gd name="T19" fmla="*/ 1486449 h 1490324"/>
                  <a:gd name="T20" fmla="*/ 125134 w 5468653"/>
                  <a:gd name="T21" fmla="*/ 1438809 h 1490324"/>
                  <a:gd name="T22" fmla="*/ 296596 w 5468653"/>
                  <a:gd name="T23" fmla="*/ 1381638 h 1490324"/>
                  <a:gd name="T24" fmla="*/ 639514 w 5468653"/>
                  <a:gd name="T25" fmla="*/ 1324466 h 1490324"/>
                  <a:gd name="T26" fmla="*/ 944332 w 5468653"/>
                  <a:gd name="T27" fmla="*/ 1276824 h 1490324"/>
                  <a:gd name="T28" fmla="*/ 1430134 w 5468653"/>
                  <a:gd name="T29" fmla="*/ 1172010 h 1490324"/>
                  <a:gd name="T30" fmla="*/ 1792105 w 5468653"/>
                  <a:gd name="T31" fmla="*/ 1000495 h 1490324"/>
                  <a:gd name="T32" fmla="*/ 1925461 w 5468653"/>
                  <a:gd name="T33" fmla="*/ 733698 h 1490324"/>
                  <a:gd name="T34" fmla="*/ 2096921 w 5468653"/>
                  <a:gd name="T35" fmla="*/ 314442 h 1490324"/>
                  <a:gd name="T36" fmla="*/ 2144549 w 5468653"/>
                  <a:gd name="T37" fmla="*/ 0 h 14903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68653"/>
                  <a:gd name="T58" fmla="*/ 0 h 1490324"/>
                  <a:gd name="T59" fmla="*/ 5468653 w 5468653"/>
                  <a:gd name="T60" fmla="*/ 1490324 h 14903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68653" h="1490324">
                    <a:moveTo>
                      <a:pt x="5468653" y="1457325"/>
                    </a:moveTo>
                    <a:cubicBezTo>
                      <a:pt x="5115434" y="1481931"/>
                      <a:pt x="4698715" y="1485900"/>
                      <a:pt x="4373278" y="1466850"/>
                    </a:cubicBezTo>
                    <a:cubicBezTo>
                      <a:pt x="4047841" y="1447800"/>
                      <a:pt x="3691447" y="1379537"/>
                      <a:pt x="3516028" y="1343025"/>
                    </a:cubicBezTo>
                    <a:cubicBezTo>
                      <a:pt x="3340609" y="1306513"/>
                      <a:pt x="3350928" y="1300162"/>
                      <a:pt x="3287428" y="1276350"/>
                    </a:cubicBezTo>
                    <a:cubicBezTo>
                      <a:pt x="3223928" y="1252538"/>
                      <a:pt x="3163603" y="1219994"/>
                      <a:pt x="3106453" y="1219200"/>
                    </a:cubicBezTo>
                    <a:cubicBezTo>
                      <a:pt x="3049303" y="1218406"/>
                      <a:pt x="3018347" y="1252538"/>
                      <a:pt x="2944528" y="1271588"/>
                    </a:cubicBezTo>
                    <a:cubicBezTo>
                      <a:pt x="2870709" y="1290638"/>
                      <a:pt x="2828641" y="1292225"/>
                      <a:pt x="2692116" y="1314450"/>
                    </a:cubicBezTo>
                    <a:cubicBezTo>
                      <a:pt x="2555591" y="1336675"/>
                      <a:pt x="2507172" y="1354138"/>
                      <a:pt x="2125378" y="1381125"/>
                    </a:cubicBezTo>
                    <a:cubicBezTo>
                      <a:pt x="1743584" y="1408112"/>
                      <a:pt x="976028" y="1444625"/>
                      <a:pt x="401353" y="1476375"/>
                    </a:cubicBezTo>
                    <a:cubicBezTo>
                      <a:pt x="48928" y="1493837"/>
                      <a:pt x="56866" y="1492250"/>
                      <a:pt x="10828" y="1485900"/>
                    </a:cubicBezTo>
                    <a:cubicBezTo>
                      <a:pt x="-35210" y="1479550"/>
                      <a:pt x="77503" y="1455737"/>
                      <a:pt x="125128" y="1438275"/>
                    </a:cubicBezTo>
                    <a:cubicBezTo>
                      <a:pt x="172753" y="1420812"/>
                      <a:pt x="210853" y="1400175"/>
                      <a:pt x="296578" y="1381125"/>
                    </a:cubicBezTo>
                    <a:cubicBezTo>
                      <a:pt x="382303" y="1362075"/>
                      <a:pt x="639478" y="1323975"/>
                      <a:pt x="639478" y="1323975"/>
                    </a:cubicBezTo>
                    <a:cubicBezTo>
                      <a:pt x="747428" y="1306513"/>
                      <a:pt x="812516" y="1301750"/>
                      <a:pt x="944278" y="1276350"/>
                    </a:cubicBezTo>
                    <a:cubicBezTo>
                      <a:pt x="1076040" y="1250950"/>
                      <a:pt x="1288765" y="1217612"/>
                      <a:pt x="1430053" y="1171575"/>
                    </a:cubicBezTo>
                    <a:cubicBezTo>
                      <a:pt x="1571340" y="1125537"/>
                      <a:pt x="1709453" y="1073150"/>
                      <a:pt x="1792003" y="1000125"/>
                    </a:cubicBezTo>
                    <a:cubicBezTo>
                      <a:pt x="1874553" y="927100"/>
                      <a:pt x="1874553" y="847725"/>
                      <a:pt x="1925353" y="733425"/>
                    </a:cubicBezTo>
                    <a:cubicBezTo>
                      <a:pt x="1976153" y="619125"/>
                      <a:pt x="2060291" y="436562"/>
                      <a:pt x="2096803" y="314325"/>
                    </a:cubicBezTo>
                    <a:cubicBezTo>
                      <a:pt x="2133315" y="192088"/>
                      <a:pt x="2138871" y="96044"/>
                      <a:pt x="2144428" y="0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Freeform 14"/>
              <p:cNvSpPr>
                <a:spLocks/>
              </p:cNvSpPr>
              <p:nvPr/>
            </p:nvSpPr>
            <p:spPr bwMode="auto">
              <a:xfrm>
                <a:off x="22952300" y="15747430"/>
                <a:ext cx="2457496" cy="165120"/>
              </a:xfrm>
              <a:custGeom>
                <a:avLst/>
                <a:gdLst>
                  <a:gd name="T0" fmla="*/ 0 w 2457450"/>
                  <a:gd name="T1" fmla="*/ 0 h 165100"/>
                  <a:gd name="T2" fmla="*/ 1041456 w 2457450"/>
                  <a:gd name="T3" fmla="*/ 95286 h 165100"/>
                  <a:gd name="T4" fmla="*/ 2457588 w 2457450"/>
                  <a:gd name="T5" fmla="*/ 165160 h 165100"/>
                  <a:gd name="T6" fmla="*/ 0 60000 65536"/>
                  <a:gd name="T7" fmla="*/ 0 60000 65536"/>
                  <a:gd name="T8" fmla="*/ 0 60000 65536"/>
                  <a:gd name="T9" fmla="*/ 0 w 2457450"/>
                  <a:gd name="T10" fmla="*/ 0 h 165100"/>
                  <a:gd name="T11" fmla="*/ 2457450 w 2457450"/>
                  <a:gd name="T12" fmla="*/ 165100 h 165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57450" h="165100">
                    <a:moveTo>
                      <a:pt x="0" y="0"/>
                    </a:moveTo>
                    <a:cubicBezTo>
                      <a:pt x="347133" y="21167"/>
                      <a:pt x="694266" y="74083"/>
                      <a:pt x="1041399" y="95250"/>
                    </a:cubicBezTo>
                    <a:lnTo>
                      <a:pt x="2457450" y="165100"/>
                    </a:lnTo>
                  </a:path>
                </a:pathLst>
              </a:cu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TextBox 15"/>
              <p:cNvSpPr txBox="1">
                <a:spLocks noChangeArrowheads="1"/>
              </p:cNvSpPr>
              <p:nvPr/>
            </p:nvSpPr>
            <p:spPr bwMode="auto">
              <a:xfrm>
                <a:off x="25443418" y="14332478"/>
                <a:ext cx="840311" cy="707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4000" b="1"/>
                  <a:t>7N</a:t>
                </a:r>
              </a:p>
            </p:txBody>
          </p:sp>
          <p:sp>
            <p:nvSpPr>
              <p:cNvPr id="2112" name="TextBox 83"/>
              <p:cNvSpPr txBox="1">
                <a:spLocks noChangeArrowheads="1"/>
              </p:cNvSpPr>
              <p:nvPr/>
            </p:nvSpPr>
            <p:spPr bwMode="auto">
              <a:xfrm>
                <a:off x="27987944" y="14885858"/>
                <a:ext cx="1627721" cy="707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4000" b="1"/>
                  <a:t>RVLM</a:t>
                </a:r>
              </a:p>
            </p:txBody>
          </p:sp>
        </p:grpSp>
        <p:cxnSp>
          <p:nvCxnSpPr>
            <p:cNvPr id="2104" name="Straight Connector 59"/>
            <p:cNvCxnSpPr>
              <a:cxnSpLocks noChangeShapeType="1"/>
            </p:cNvCxnSpPr>
            <p:nvPr/>
          </p:nvCxnSpPr>
          <p:spPr bwMode="auto">
            <a:xfrm flipV="1">
              <a:off x="27355800" y="7115175"/>
              <a:ext cx="0" cy="213360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71" name="TextBox 1"/>
          <p:cNvSpPr txBox="1">
            <a:spLocks noChangeArrowheads="1"/>
          </p:cNvSpPr>
          <p:nvPr/>
        </p:nvSpPr>
        <p:spPr bwMode="auto">
          <a:xfrm>
            <a:off x="22336125" y="6443663"/>
            <a:ext cx="738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/>
              <a:t>A.</a:t>
            </a:r>
            <a:r>
              <a:rPr lang="en-US" sz="4000"/>
              <a:t> </a:t>
            </a:r>
          </a:p>
        </p:txBody>
      </p:sp>
      <p:sp>
        <p:nvSpPr>
          <p:cNvPr id="2072" name="TextBox 67"/>
          <p:cNvSpPr txBox="1">
            <a:spLocks noChangeArrowheads="1"/>
          </p:cNvSpPr>
          <p:nvPr/>
        </p:nvSpPr>
        <p:spPr bwMode="auto">
          <a:xfrm>
            <a:off x="22336125" y="17865725"/>
            <a:ext cx="738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/>
              <a:t>B.</a:t>
            </a:r>
            <a:r>
              <a:rPr lang="en-US" sz="4000"/>
              <a:t> </a:t>
            </a:r>
          </a:p>
        </p:txBody>
      </p:sp>
      <p:pic>
        <p:nvPicPr>
          <p:cNvPr id="207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913" y="28168600"/>
            <a:ext cx="6492875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4" name="Text Box 79"/>
          <p:cNvSpPr txBox="1">
            <a:spLocks noChangeArrowheads="1"/>
          </p:cNvSpPr>
          <p:nvPr/>
        </p:nvSpPr>
        <p:spPr bwMode="auto">
          <a:xfrm>
            <a:off x="21496338" y="27878088"/>
            <a:ext cx="107156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Acknowledgements</a:t>
            </a:r>
          </a:p>
          <a:p>
            <a:pPr algn="ctr" eaLnBrk="1" hangingPunct="1"/>
            <a:endParaRPr lang="en-US" sz="1000" i="1"/>
          </a:p>
          <a:p>
            <a:pPr algn="ctr" eaLnBrk="1" hangingPunct="1"/>
            <a:r>
              <a:rPr lang="en-US" sz="2400" i="1"/>
              <a:t>Special thanks to:</a:t>
            </a:r>
          </a:p>
          <a:p>
            <a:pPr eaLnBrk="1" hangingPunct="1"/>
            <a:r>
              <a:rPr lang="en-US" sz="2400" i="1"/>
              <a:t>The American Physiological Society Frontiers In Physiology </a:t>
            </a:r>
          </a:p>
          <a:p>
            <a:pPr eaLnBrk="1" hangingPunct="1"/>
            <a:r>
              <a:rPr lang="en-US" sz="2400" i="1"/>
              <a:t>for the opportunity to be a Teacher Researcher.</a:t>
            </a:r>
            <a:br>
              <a:rPr lang="en-US" sz="2400" i="1"/>
            </a:br>
            <a:endParaRPr lang="en-US" sz="2400" i="1"/>
          </a:p>
          <a:p>
            <a:pPr eaLnBrk="1" hangingPunct="1"/>
            <a:r>
              <a:rPr lang="en-US" sz="2400" i="1"/>
              <a:t>My mentor Dr. Patrick Mueller for extending his expertise and friendship.  </a:t>
            </a:r>
            <a:br>
              <a:rPr lang="en-US" sz="2400" i="1"/>
            </a:br>
            <a:endParaRPr lang="en-US" sz="2400" i="1"/>
          </a:p>
          <a:p>
            <a:pPr eaLnBrk="1" hangingPunct="1"/>
            <a:r>
              <a:rPr lang="en-US" sz="2400" i="1"/>
              <a:t>The members of Mueller Lab (especially Nick Mischel)</a:t>
            </a:r>
            <a:br>
              <a:rPr lang="en-US" sz="2400" i="1"/>
            </a:br>
            <a:r>
              <a:rPr lang="en-US" sz="2400" i="1"/>
              <a:t>for their technical expertise and encouragement.</a:t>
            </a:r>
            <a:endParaRPr lang="en-US" sz="2400"/>
          </a:p>
          <a:p>
            <a:pPr algn="ctr" eaLnBrk="1" hangingPunct="1"/>
            <a:endParaRPr lang="en-US" sz="2400"/>
          </a:p>
        </p:txBody>
      </p:sp>
      <p:grpSp>
        <p:nvGrpSpPr>
          <p:cNvPr id="2075" name="Group 70"/>
          <p:cNvGrpSpPr>
            <a:grpSpLocks/>
          </p:cNvGrpSpPr>
          <p:nvPr/>
        </p:nvGrpSpPr>
        <p:grpSpPr bwMode="auto">
          <a:xfrm>
            <a:off x="11283732" y="18327688"/>
            <a:ext cx="8683850" cy="6194425"/>
            <a:chOff x="11227018" y="20214318"/>
            <a:chExt cx="8682692" cy="6193293"/>
          </a:xfrm>
        </p:grpSpPr>
        <p:grpSp>
          <p:nvGrpSpPr>
            <p:cNvPr id="2077" name="Group 4"/>
            <p:cNvGrpSpPr>
              <a:grpSpLocks/>
            </p:cNvGrpSpPr>
            <p:nvPr/>
          </p:nvGrpSpPr>
          <p:grpSpPr bwMode="auto">
            <a:xfrm>
              <a:off x="11714158" y="20214318"/>
              <a:ext cx="8195552" cy="6184900"/>
              <a:chOff x="11714158" y="20214318"/>
              <a:chExt cx="8195552" cy="6184900"/>
            </a:xfrm>
          </p:grpSpPr>
          <p:pic>
            <p:nvPicPr>
              <p:cNvPr id="2083" name="Picture 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6259" t="41231" r="26215" b="29384"/>
              <a:stretch>
                <a:fillRect/>
              </a:stretch>
            </p:blipFill>
            <p:spPr bwMode="auto">
              <a:xfrm>
                <a:off x="12598361" y="20214318"/>
                <a:ext cx="5213379" cy="2991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2917449" y="21593990"/>
                <a:ext cx="1873262" cy="1368559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284663"/>
                <a:endParaRPr lang="en-AU"/>
              </a:p>
            </p:txBody>
          </p:sp>
          <p:sp>
            <p:nvSpPr>
              <p:cNvPr id="2085" name="TextBox 15"/>
              <p:cNvSpPr txBox="1">
                <a:spLocks noChangeAspect="1" noChangeArrowheads="1"/>
              </p:cNvSpPr>
              <p:nvPr/>
            </p:nvSpPr>
            <p:spPr bwMode="auto">
              <a:xfrm>
                <a:off x="16564752" y="21130743"/>
                <a:ext cx="5516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NA</a:t>
                </a:r>
              </a:p>
            </p:txBody>
          </p:sp>
          <p:sp>
            <p:nvSpPr>
              <p:cNvPr id="2086" name="TextBox 49"/>
              <p:cNvSpPr txBox="1">
                <a:spLocks noChangeArrowheads="1"/>
              </p:cNvSpPr>
              <p:nvPr/>
            </p:nvSpPr>
            <p:spPr bwMode="auto">
              <a:xfrm>
                <a:off x="17967316" y="21227242"/>
                <a:ext cx="858842" cy="366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SP5</a:t>
                </a:r>
              </a:p>
            </p:txBody>
          </p:sp>
          <p:sp>
            <p:nvSpPr>
              <p:cNvPr id="2087" name="TextBox 50"/>
              <p:cNvSpPr txBox="1">
                <a:spLocks noChangeAspect="1" noChangeArrowheads="1"/>
              </p:cNvSpPr>
              <p:nvPr/>
            </p:nvSpPr>
            <p:spPr bwMode="auto">
              <a:xfrm>
                <a:off x="16170256" y="23103850"/>
                <a:ext cx="500065" cy="368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Py</a:t>
                </a:r>
              </a:p>
            </p:txBody>
          </p:sp>
          <p:sp>
            <p:nvSpPr>
              <p:cNvPr id="2088" name="TextBox 52"/>
              <p:cNvSpPr txBox="1">
                <a:spLocks noChangeAspect="1" noChangeArrowheads="1"/>
              </p:cNvSpPr>
              <p:nvPr/>
            </p:nvSpPr>
            <p:spPr bwMode="auto">
              <a:xfrm rot="-1450307">
                <a:off x="16606821" y="22681534"/>
                <a:ext cx="1019181" cy="369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RVLM</a:t>
                </a:r>
              </a:p>
            </p:txBody>
          </p:sp>
          <p:cxnSp>
            <p:nvCxnSpPr>
              <p:cNvPr id="2089" name="Straight Connector 18"/>
              <p:cNvCxnSpPr>
                <a:cxnSpLocks noChangeAspect="1" noChangeShapeType="1"/>
              </p:cNvCxnSpPr>
              <p:nvPr/>
            </p:nvCxnSpPr>
            <p:spPr bwMode="auto">
              <a:xfrm>
                <a:off x="15568590" y="22819659"/>
                <a:ext cx="601666" cy="29530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90" name="Straight Connector 55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17346600" y="21389183"/>
                <a:ext cx="620716" cy="793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91" name="Straight Connector 56"/>
              <p:cNvCxnSpPr>
                <a:cxnSpLocks noChangeAspect="1" noChangeShapeType="1"/>
                <a:stCxn id="2085" idx="2"/>
              </p:cNvCxnSpPr>
              <p:nvPr/>
            </p:nvCxnSpPr>
            <p:spPr bwMode="auto">
              <a:xfrm flipH="1">
                <a:off x="16669530" y="21500075"/>
                <a:ext cx="171052" cy="37051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92" name="Group 121"/>
              <p:cNvGrpSpPr>
                <a:grpSpLocks/>
              </p:cNvGrpSpPr>
              <p:nvPr/>
            </p:nvGrpSpPr>
            <p:grpSpPr bwMode="auto">
              <a:xfrm>
                <a:off x="11714158" y="24469234"/>
                <a:ext cx="3114693" cy="1929984"/>
                <a:chOff x="13696949" y="10890972"/>
                <a:chExt cx="3114675" cy="1929796"/>
              </a:xfrm>
            </p:grpSpPr>
            <p:pic>
              <p:nvPicPr>
                <p:cNvPr id="2099" name="Picture 33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t="13936" r="15015" b="15855"/>
                <a:stretch>
                  <a:fillRect/>
                </a:stretch>
              </p:blipFill>
              <p:spPr bwMode="auto">
                <a:xfrm>
                  <a:off x="13696949" y="10890972"/>
                  <a:ext cx="3114675" cy="1929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100" name="Straight Connector 35"/>
                <p:cNvCxnSpPr>
                  <a:cxnSpLocks noChangeShapeType="1"/>
                </p:cNvCxnSpPr>
                <p:nvPr/>
              </p:nvCxnSpPr>
              <p:spPr bwMode="auto">
                <a:xfrm>
                  <a:off x="13741439" y="12662765"/>
                  <a:ext cx="855056" cy="0"/>
                </a:xfrm>
                <a:prstGeom prst="line">
                  <a:avLst/>
                </a:prstGeom>
                <a:noFill/>
                <a:ln w="920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01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13696949" y="12328040"/>
                  <a:ext cx="1030686" cy="275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b="1"/>
                    <a:t>250 µm</a:t>
                  </a:r>
                </a:p>
              </p:txBody>
            </p:sp>
          </p:grpSp>
          <p:sp>
            <p:nvSpPr>
              <p:cNvPr id="2093" name="TextBox 52"/>
              <p:cNvSpPr txBox="1">
                <a:spLocks noChangeAspect="1" noChangeArrowheads="1"/>
              </p:cNvSpPr>
              <p:nvPr/>
            </p:nvSpPr>
            <p:spPr bwMode="auto">
              <a:xfrm>
                <a:off x="17794277" y="22068699"/>
                <a:ext cx="571503" cy="369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FN</a:t>
                </a:r>
              </a:p>
            </p:txBody>
          </p:sp>
          <p:cxnSp>
            <p:nvCxnSpPr>
              <p:cNvPr id="2094" name="Straight Connector 56"/>
              <p:cNvCxnSpPr>
                <a:cxnSpLocks noChangeAspect="1" noChangeShapeType="1"/>
              </p:cNvCxnSpPr>
              <p:nvPr/>
            </p:nvCxnSpPr>
            <p:spPr bwMode="auto">
              <a:xfrm>
                <a:off x="16776684" y="22252867"/>
                <a:ext cx="982668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95" name="Straight Connector 56"/>
              <p:cNvCxnSpPr>
                <a:cxnSpLocks noChangeAspect="1" noChangeShapeType="1"/>
                <a:endCxn id="2088" idx="0"/>
              </p:cNvCxnSpPr>
              <p:nvPr/>
            </p:nvCxnSpPr>
            <p:spPr bwMode="auto">
              <a:xfrm>
                <a:off x="16530620" y="22421159"/>
                <a:ext cx="509591" cy="27625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96" name="Straight Connector 22"/>
              <p:cNvCxnSpPr>
                <a:cxnSpLocks noChangeShapeType="1"/>
              </p:cNvCxnSpPr>
              <p:nvPr/>
            </p:nvCxnSpPr>
            <p:spPr bwMode="auto">
              <a:xfrm flipH="1">
                <a:off x="11758648" y="22967311"/>
                <a:ext cx="1153249" cy="150192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97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14790710" y="22985410"/>
                <a:ext cx="19090" cy="1483824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98" name="TextBox 50"/>
              <p:cNvSpPr txBox="1">
                <a:spLocks noChangeAspect="1" noChangeArrowheads="1"/>
              </p:cNvSpPr>
              <p:nvPr/>
            </p:nvSpPr>
            <p:spPr bwMode="auto">
              <a:xfrm>
                <a:off x="17654558" y="22485217"/>
                <a:ext cx="2255152" cy="369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Bregma – 12.00mm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 rot="1248033">
              <a:off x="12457391" y="25172762"/>
              <a:ext cx="2047602" cy="998355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284663">
                <a:defRPr/>
              </a:pPr>
              <a:endParaRPr lang="en-US">
                <a:ln>
                  <a:solidFill>
                    <a:schemeClr val="tx1"/>
                  </a:solidFill>
                  <a:prstDash val="sysDot"/>
                </a:ln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79" name="Picture 5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994"/>
            <a:stretch>
              <a:fillRect/>
            </a:stretch>
          </p:blipFill>
          <p:spPr bwMode="auto">
            <a:xfrm>
              <a:off x="15192139" y="24460428"/>
              <a:ext cx="4467461" cy="194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0" name="TextBox 66"/>
            <p:cNvSpPr txBox="1">
              <a:spLocks noChangeArrowheads="1"/>
            </p:cNvSpPr>
            <p:nvPr/>
          </p:nvSpPr>
          <p:spPr bwMode="auto">
            <a:xfrm>
              <a:off x="14901307" y="23763427"/>
              <a:ext cx="73770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b="1"/>
                <a:t>B.</a:t>
              </a:r>
              <a:r>
                <a:rPr lang="en-US" sz="4000"/>
                <a:t> </a:t>
              </a:r>
            </a:p>
          </p:txBody>
        </p:sp>
        <p:sp>
          <p:nvSpPr>
            <p:cNvPr id="2081" name="TextBox 71"/>
            <p:cNvSpPr txBox="1">
              <a:spLocks noChangeArrowheads="1"/>
            </p:cNvSpPr>
            <p:nvPr/>
          </p:nvSpPr>
          <p:spPr bwMode="auto">
            <a:xfrm>
              <a:off x="11227018" y="23752542"/>
              <a:ext cx="73770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b="1" dirty="0"/>
                <a:t>A.</a:t>
              </a:r>
              <a:r>
                <a:rPr lang="en-US" sz="4000" dirty="0"/>
                <a:t> </a:t>
              </a:r>
            </a:p>
          </p:txBody>
        </p:sp>
        <p:sp>
          <p:nvSpPr>
            <p:cNvPr id="2082" name="TextBox 50"/>
            <p:cNvSpPr txBox="1">
              <a:spLocks noChangeAspect="1" noChangeArrowheads="1"/>
            </p:cNvSpPr>
            <p:nvPr/>
          </p:nvSpPr>
          <p:spPr bwMode="auto">
            <a:xfrm>
              <a:off x="16525160" y="24073508"/>
              <a:ext cx="1801418" cy="36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Lateral 2.1 mm</a:t>
              </a:r>
            </a:p>
          </p:txBody>
        </p:sp>
      </p:grpSp>
      <p:sp>
        <p:nvSpPr>
          <p:cNvPr id="73" name="Rectangle 72"/>
          <p:cNvSpPr/>
          <p:nvPr/>
        </p:nvSpPr>
        <p:spPr bwMode="auto">
          <a:xfrm>
            <a:off x="731838" y="27736800"/>
            <a:ext cx="31576962" cy="4389438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284663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11908</TotalTime>
  <Words>498</Words>
  <Application>Microsoft Office PowerPoint</Application>
  <PresentationFormat>Custom</PresentationFormat>
  <Paragraphs>91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Nmischel</dc:creator>
  <cp:lastModifiedBy>Owner</cp:lastModifiedBy>
  <cp:revision>377</cp:revision>
  <dcterms:created xsi:type="dcterms:W3CDTF">2010-06-22T20:31:39Z</dcterms:created>
  <dcterms:modified xsi:type="dcterms:W3CDTF">2012-07-19T12:50:54Z</dcterms:modified>
</cp:coreProperties>
</file>